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71" r:id="rId3"/>
    <p:sldId id="259" r:id="rId4"/>
    <p:sldId id="258" r:id="rId5"/>
    <p:sldId id="272" r:id="rId6"/>
    <p:sldId id="261" r:id="rId7"/>
    <p:sldId id="284" r:id="rId8"/>
    <p:sldId id="273" r:id="rId9"/>
    <p:sldId id="277" r:id="rId10"/>
    <p:sldId id="275" r:id="rId11"/>
    <p:sldId id="278" r:id="rId12"/>
    <p:sldId id="283" r:id="rId13"/>
    <p:sldId id="279" r:id="rId14"/>
    <p:sldId id="280" r:id="rId15"/>
    <p:sldId id="281" r:id="rId16"/>
    <p:sldId id="266"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lear Sans Regular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1B49"/>
    <a:srgbClr val="883C84"/>
    <a:srgbClr val="A100FF"/>
    <a:srgbClr val="00BAFF"/>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B6145D-6721-4A8B-BC67-19B43CF2C63D}" v="235" dt="2023-07-03T12:30:11.983"/>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94005" autoAdjust="0"/>
  </p:normalViewPr>
  <p:slideViewPr>
    <p:cSldViewPr>
      <p:cViewPr varScale="1">
        <p:scale>
          <a:sx n="66" d="100"/>
          <a:sy n="66" d="100"/>
        </p:scale>
        <p:origin x="9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688c067217868984/Documents/Harkeerat/ACCENTURE_FORAGE_DATA%20ANALYTICS%20VIRTUAL%20PROGRAM/DATASETS/Reactions(after-cleani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872094792498763"/>
          <c:y val="2.8808470597709131E-2"/>
          <c:w val="0.78648132298680051"/>
          <c:h val="0.90835007565767878"/>
        </c:manualLayout>
      </c:layout>
      <c:bar3DChart>
        <c:barDir val="bar"/>
        <c:grouping val="clustered"/>
        <c:varyColors val="0"/>
        <c:ser>
          <c:idx val="0"/>
          <c:order val="0"/>
          <c:tx>
            <c:strRef>
              <c:f>Sheet1!$B$1</c:f>
              <c:strCache>
                <c:ptCount val="1"/>
                <c:pt idx="0">
                  <c:v>Series 1</c:v>
                </c:pt>
              </c:strCache>
            </c:strRef>
          </c:tx>
          <c:spPr>
            <a:solidFill>
              <a:schemeClr val="accent1"/>
            </a:solidFill>
            <a:ln>
              <a:noFill/>
            </a:ln>
            <a:effectLst/>
            <a:sp3d/>
          </c:spPr>
          <c:invertIfNegative val="0"/>
          <c:dLbls>
            <c:dLbl>
              <c:idx val="0"/>
              <c:layout>
                <c:manualLayout>
                  <c:x val="-0.14734299516908211"/>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7B-4993-B569-52347BBF7495}"/>
                </c:ext>
              </c:extLst>
            </c:dLbl>
            <c:dLbl>
              <c:idx val="1"/>
              <c:layout>
                <c:manualLayout>
                  <c:x val="-0.2560386473429952"/>
                  <c:y val="-1.320372982666967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7B-4993-B569-52347BBF7495}"/>
                </c:ext>
              </c:extLst>
            </c:dLbl>
            <c:dLbl>
              <c:idx val="2"/>
              <c:layout>
                <c:manualLayout>
                  <c:x val="-0.29468599033816428"/>
                  <c:y val="-9.002647061784102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7B-4993-B569-52347BBF7495}"/>
                </c:ext>
              </c:extLst>
            </c:dLbl>
            <c:dLbl>
              <c:idx val="3"/>
              <c:layout>
                <c:manualLayout>
                  <c:x val="-0.38405797101449285"/>
                  <c:y val="-3.601058824713641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37B-4993-B569-52347BBF7495}"/>
                </c:ext>
              </c:extLst>
            </c:dLbl>
            <c:dLbl>
              <c:idx val="4"/>
              <c:layout>
                <c:manualLayout>
                  <c:x val="-0.59178743961352653"/>
                  <c:y val="3.601058824713624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37B-4993-B569-52347BBF7495}"/>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Food</c:v>
                </c:pt>
                <c:pt idx="1">
                  <c:v>Technology</c:v>
                </c:pt>
                <c:pt idx="2">
                  <c:v>Healthy Eating</c:v>
                </c:pt>
                <c:pt idx="3">
                  <c:v>Science</c:v>
                </c:pt>
                <c:pt idx="4">
                  <c:v>Animals</c:v>
                </c:pt>
              </c:strCache>
            </c:strRef>
          </c:cat>
          <c:val>
            <c:numRef>
              <c:f>Sheet1!$B$2:$B$6</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0-537B-4993-B569-52347BBF7495}"/>
            </c:ext>
          </c:extLst>
        </c:ser>
        <c:dLbls>
          <c:showLegendKey val="0"/>
          <c:showVal val="1"/>
          <c:showCatName val="0"/>
          <c:showSerName val="0"/>
          <c:showPercent val="0"/>
          <c:showBubbleSize val="0"/>
        </c:dLbls>
        <c:gapWidth val="150"/>
        <c:shape val="box"/>
        <c:axId val="1045290288"/>
        <c:axId val="1045290768"/>
        <c:axId val="0"/>
      </c:bar3DChart>
      <c:catAx>
        <c:axId val="104529028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045290768"/>
        <c:crosses val="autoZero"/>
        <c:auto val="1"/>
        <c:lblAlgn val="ctr"/>
        <c:lblOffset val="100"/>
        <c:noMultiLvlLbl val="0"/>
      </c:catAx>
      <c:valAx>
        <c:axId val="1045290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045290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D99-46C5-9E88-0F0582C958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AD99-46C5-9E88-0F0582C958D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AD99-46C5-9E88-0F0582C958D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AD99-46C5-9E88-0F0582C958D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AD99-46C5-9E88-0F0582C958DF}"/>
              </c:ext>
            </c:extLst>
          </c:dPt>
          <c:dLbls>
            <c:dLbl>
              <c:idx val="0"/>
              <c:layout>
                <c:manualLayout>
                  <c:x val="-8.064868211896048E-2"/>
                  <c:y val="0.1762280330417031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D99-46C5-9E88-0F0582C958DF}"/>
                </c:ext>
              </c:extLst>
            </c:dLbl>
            <c:dLbl>
              <c:idx val="1"/>
              <c:layout>
                <c:manualLayout>
                  <c:x val="-0.12260307690411938"/>
                  <c:y val="-8.020781431496880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D99-46C5-9E88-0F0582C958DF}"/>
                </c:ext>
              </c:extLst>
            </c:dLbl>
            <c:dLbl>
              <c:idx val="2"/>
              <c:layout>
                <c:manualLayout>
                  <c:x val="-1.5982865698125761E-2"/>
                  <c:y val="-0.1947664215594155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D99-46C5-9E88-0F0582C958DF}"/>
                </c:ext>
              </c:extLst>
            </c:dLbl>
            <c:dLbl>
              <c:idx val="3"/>
              <c:layout>
                <c:manualLayout>
                  <c:x val="0.10826897958177763"/>
                  <c:y val="-9.023152308367865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D99-46C5-9E88-0F0582C958DF}"/>
                </c:ext>
              </c:extLst>
            </c:dLbl>
            <c:dLbl>
              <c:idx val="4"/>
              <c:layout>
                <c:manualLayout>
                  <c:x val="8.2067791702093579E-2"/>
                  <c:y val="0.1566954856492023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D99-46C5-9E88-0F0582C958DF}"/>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Animals</c:v>
                </c:pt>
                <c:pt idx="1">
                  <c:v>Science</c:v>
                </c:pt>
                <c:pt idx="2">
                  <c:v>Healthy Eating</c:v>
                </c:pt>
                <c:pt idx="3">
                  <c:v>Technology</c:v>
                </c:pt>
                <c:pt idx="4">
                  <c:v>Food</c:v>
                </c:pt>
              </c:strCache>
            </c:strRef>
          </c:cat>
          <c:val>
            <c:numRef>
              <c:f>Sheet1!$B$2:$B$6</c:f>
              <c:numCache>
                <c:formatCode>0.00%</c:formatCode>
                <c:ptCount val="5"/>
                <c:pt idx="0">
                  <c:v>0.214</c:v>
                </c:pt>
                <c:pt idx="1">
                  <c:v>0.20300000000000001</c:v>
                </c:pt>
                <c:pt idx="2">
                  <c:v>0.19800000000000001</c:v>
                </c:pt>
                <c:pt idx="3">
                  <c:v>0.19600000000000001</c:v>
                </c:pt>
                <c:pt idx="4">
                  <c:v>0.19</c:v>
                </c:pt>
              </c:numCache>
            </c:numRef>
          </c:val>
          <c:extLst>
            <c:ext xmlns:c16="http://schemas.microsoft.com/office/drawing/2014/chart" uri="{C3380CC4-5D6E-409C-BE32-E72D297353CC}">
              <c16:uniqueId val="{00000000-AD99-46C5-9E88-0F0582C958D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1813390654025089"/>
          <c:y val="0.61305482118159282"/>
          <c:w val="0.26599714832430243"/>
          <c:h val="0.38544887427825392"/>
        </c:manualLayout>
      </c:layout>
      <c:overlay val="0"/>
      <c:spPr>
        <a:solidFill>
          <a:schemeClr val="bg1"/>
        </a:solidFill>
        <a:ln>
          <a:solidFill>
            <a:srgbClr val="883C84"/>
          </a:solidFill>
        </a:ln>
        <a:effectLst/>
      </c:spPr>
      <c:txPr>
        <a:bodyPr rot="0" spcFirstLastPara="1" vertOverflow="ellipsis" vert="horz" wrap="square" anchor="ctr" anchorCtr="1"/>
        <a:lstStyle/>
        <a:p>
          <a:pPr>
            <a:defRPr sz="2400" b="1" i="0" u="none" strike="noStrike" kern="1200" baseline="0">
              <a:solidFill>
                <a:srgbClr val="883C84"/>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INSIGHTS!$F$11</c:f>
              <c:strCache>
                <c:ptCount val="1"/>
                <c:pt idx="0">
                  <c:v>Total Posts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INSIGHTS!$E$12:$E$16</c:f>
              <c:strCache>
                <c:ptCount val="5"/>
                <c:pt idx="0">
                  <c:v>Animals</c:v>
                </c:pt>
                <c:pt idx="1">
                  <c:v>science</c:v>
                </c:pt>
                <c:pt idx="2">
                  <c:v>healthy eating</c:v>
                </c:pt>
                <c:pt idx="3">
                  <c:v>food</c:v>
                </c:pt>
                <c:pt idx="4">
                  <c:v>technology</c:v>
                </c:pt>
              </c:strCache>
            </c:strRef>
          </c:cat>
          <c:val>
            <c:numRef>
              <c:f>INSIGHTS!$F$12:$F$16</c:f>
              <c:numCache>
                <c:formatCode>General</c:formatCode>
                <c:ptCount val="5"/>
                <c:pt idx="0">
                  <c:v>1897</c:v>
                </c:pt>
                <c:pt idx="1">
                  <c:v>1796</c:v>
                </c:pt>
                <c:pt idx="2">
                  <c:v>1717</c:v>
                </c:pt>
                <c:pt idx="3">
                  <c:v>1699</c:v>
                </c:pt>
                <c:pt idx="4">
                  <c:v>1698</c:v>
                </c:pt>
              </c:numCache>
            </c:numRef>
          </c:val>
          <c:extLst>
            <c:ext xmlns:c16="http://schemas.microsoft.com/office/drawing/2014/chart" uri="{C3380CC4-5D6E-409C-BE32-E72D297353CC}">
              <c16:uniqueId val="{00000000-F878-44AA-BC0E-E5BD50B81D49}"/>
            </c:ext>
          </c:extLst>
        </c:ser>
        <c:dLbls>
          <c:dLblPos val="inEnd"/>
          <c:showLegendKey val="0"/>
          <c:showVal val="1"/>
          <c:showCatName val="0"/>
          <c:showSerName val="0"/>
          <c:showPercent val="0"/>
          <c:showBubbleSize val="0"/>
        </c:dLbls>
        <c:gapWidth val="182"/>
        <c:axId val="1162440432"/>
        <c:axId val="1162425072"/>
      </c:barChart>
      <c:catAx>
        <c:axId val="1162440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162425072"/>
        <c:crosses val="autoZero"/>
        <c:auto val="1"/>
        <c:lblAlgn val="ctr"/>
        <c:lblOffset val="100"/>
        <c:noMultiLvlLbl val="0"/>
      </c:catAx>
      <c:valAx>
        <c:axId val="1162425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2440432"/>
        <c:crosses val="autoZero"/>
        <c:crossBetween val="between"/>
      </c:valAx>
      <c:spPr>
        <a:solidFill>
          <a:schemeClr val="accent2">
            <a:lumMod val="40000"/>
            <a:lumOff val="6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negative</c:v>
                </c:pt>
              </c:strCache>
            </c:strRef>
          </c:tx>
          <c:spPr>
            <a:solidFill>
              <a:schemeClr val="accent1"/>
            </a:solidFill>
            <a:ln>
              <a:noFill/>
            </a:ln>
            <a:effectLst/>
          </c:spPr>
          <c:invertIfNegative val="0"/>
          <c:cat>
            <c:strRef>
              <c:f>Sheet1!$A$2:$A$6</c:f>
              <c:strCache>
                <c:ptCount val="5"/>
                <c:pt idx="0">
                  <c:v>technology</c:v>
                </c:pt>
                <c:pt idx="1">
                  <c:v>food</c:v>
                </c:pt>
                <c:pt idx="2">
                  <c:v>healthy eating</c:v>
                </c:pt>
                <c:pt idx="3">
                  <c:v>science</c:v>
                </c:pt>
                <c:pt idx="4">
                  <c:v>Animals</c:v>
                </c:pt>
              </c:strCache>
            </c:strRef>
          </c:cat>
          <c:val>
            <c:numRef>
              <c:f>Sheet1!$B$2:$B$6</c:f>
              <c:numCache>
                <c:formatCode>General</c:formatCode>
                <c:ptCount val="5"/>
                <c:pt idx="0">
                  <c:v>510</c:v>
                </c:pt>
                <c:pt idx="1">
                  <c:v>544</c:v>
                </c:pt>
                <c:pt idx="2">
                  <c:v>520</c:v>
                </c:pt>
                <c:pt idx="3">
                  <c:v>547</c:v>
                </c:pt>
                <c:pt idx="4">
                  <c:v>618</c:v>
                </c:pt>
              </c:numCache>
            </c:numRef>
          </c:val>
          <c:extLst>
            <c:ext xmlns:c16="http://schemas.microsoft.com/office/drawing/2014/chart" uri="{C3380CC4-5D6E-409C-BE32-E72D297353CC}">
              <c16:uniqueId val="{00000000-B6F6-4BBC-90A5-3A48E1EC78B9}"/>
            </c:ext>
          </c:extLst>
        </c:ser>
        <c:ser>
          <c:idx val="1"/>
          <c:order val="1"/>
          <c:tx>
            <c:strRef>
              <c:f>Sheet1!$C$1</c:f>
              <c:strCache>
                <c:ptCount val="1"/>
                <c:pt idx="0">
                  <c:v>neutral</c:v>
                </c:pt>
              </c:strCache>
            </c:strRef>
          </c:tx>
          <c:spPr>
            <a:solidFill>
              <a:schemeClr val="accent2"/>
            </a:solidFill>
            <a:ln>
              <a:noFill/>
            </a:ln>
            <a:effectLst/>
          </c:spPr>
          <c:invertIfNegative val="0"/>
          <c:cat>
            <c:strRef>
              <c:f>Sheet1!$A$2:$A$6</c:f>
              <c:strCache>
                <c:ptCount val="5"/>
                <c:pt idx="0">
                  <c:v>technology</c:v>
                </c:pt>
                <c:pt idx="1">
                  <c:v>food</c:v>
                </c:pt>
                <c:pt idx="2">
                  <c:v>healthy eating</c:v>
                </c:pt>
                <c:pt idx="3">
                  <c:v>science</c:v>
                </c:pt>
                <c:pt idx="4">
                  <c:v>Animals</c:v>
                </c:pt>
              </c:strCache>
            </c:strRef>
          </c:cat>
          <c:val>
            <c:numRef>
              <c:f>Sheet1!$C$2:$C$6</c:f>
              <c:numCache>
                <c:formatCode>General</c:formatCode>
                <c:ptCount val="5"/>
                <c:pt idx="0">
                  <c:v>214</c:v>
                </c:pt>
                <c:pt idx="1">
                  <c:v>212</c:v>
                </c:pt>
                <c:pt idx="2">
                  <c:v>212</c:v>
                </c:pt>
                <c:pt idx="3">
                  <c:v>234</c:v>
                </c:pt>
                <c:pt idx="4">
                  <c:v>229</c:v>
                </c:pt>
              </c:numCache>
            </c:numRef>
          </c:val>
          <c:extLst>
            <c:ext xmlns:c16="http://schemas.microsoft.com/office/drawing/2014/chart" uri="{C3380CC4-5D6E-409C-BE32-E72D297353CC}">
              <c16:uniqueId val="{00000001-B6F6-4BBC-90A5-3A48E1EC78B9}"/>
            </c:ext>
          </c:extLst>
        </c:ser>
        <c:ser>
          <c:idx val="2"/>
          <c:order val="2"/>
          <c:tx>
            <c:strRef>
              <c:f>Sheet1!$D$1</c:f>
              <c:strCache>
                <c:ptCount val="1"/>
                <c:pt idx="0">
                  <c:v>positive</c:v>
                </c:pt>
              </c:strCache>
            </c:strRef>
          </c:tx>
          <c:spPr>
            <a:solidFill>
              <a:schemeClr val="accent3"/>
            </a:solidFill>
            <a:ln>
              <a:noFill/>
            </a:ln>
            <a:effectLst/>
          </c:spPr>
          <c:invertIfNegative val="0"/>
          <c:cat>
            <c:strRef>
              <c:f>Sheet1!$A$2:$A$6</c:f>
              <c:strCache>
                <c:ptCount val="5"/>
                <c:pt idx="0">
                  <c:v>technology</c:v>
                </c:pt>
                <c:pt idx="1">
                  <c:v>food</c:v>
                </c:pt>
                <c:pt idx="2">
                  <c:v>healthy eating</c:v>
                </c:pt>
                <c:pt idx="3">
                  <c:v>science</c:v>
                </c:pt>
                <c:pt idx="4">
                  <c:v>Animals</c:v>
                </c:pt>
              </c:strCache>
            </c:strRef>
          </c:cat>
          <c:val>
            <c:numRef>
              <c:f>Sheet1!$D$2:$D$6</c:f>
              <c:numCache>
                <c:formatCode>General</c:formatCode>
                <c:ptCount val="5"/>
                <c:pt idx="0">
                  <c:v>974</c:v>
                </c:pt>
                <c:pt idx="1">
                  <c:v>943</c:v>
                </c:pt>
                <c:pt idx="2">
                  <c:v>985</c:v>
                </c:pt>
                <c:pt idx="3">
                  <c:v>1015</c:v>
                </c:pt>
                <c:pt idx="4">
                  <c:v>1050</c:v>
                </c:pt>
              </c:numCache>
            </c:numRef>
          </c:val>
          <c:extLst>
            <c:ext xmlns:c16="http://schemas.microsoft.com/office/drawing/2014/chart" uri="{C3380CC4-5D6E-409C-BE32-E72D297353CC}">
              <c16:uniqueId val="{00000002-B6F6-4BBC-90A5-3A48E1EC78B9}"/>
            </c:ext>
          </c:extLst>
        </c:ser>
        <c:dLbls>
          <c:showLegendKey val="0"/>
          <c:showVal val="0"/>
          <c:showCatName val="0"/>
          <c:showSerName val="0"/>
          <c:showPercent val="0"/>
          <c:showBubbleSize val="0"/>
        </c:dLbls>
        <c:gapWidth val="182"/>
        <c:axId val="1185307328"/>
        <c:axId val="1185288128"/>
      </c:barChart>
      <c:catAx>
        <c:axId val="11853073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1185288128"/>
        <c:crosses val="autoZero"/>
        <c:auto val="1"/>
        <c:lblAlgn val="ctr"/>
        <c:lblOffset val="100"/>
        <c:noMultiLvlLbl val="0"/>
      </c:catAx>
      <c:valAx>
        <c:axId val="1185288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5307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Month Wise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May</c:v>
                </c:pt>
                <c:pt idx="1">
                  <c:v>Jan</c:v>
                </c:pt>
                <c:pt idx="2">
                  <c:v>Aug</c:v>
                </c:pt>
                <c:pt idx="3">
                  <c:v>Dec</c:v>
                </c:pt>
                <c:pt idx="4">
                  <c:v>Jul</c:v>
                </c:pt>
                <c:pt idx="5">
                  <c:v>Oct</c:v>
                </c:pt>
                <c:pt idx="6">
                  <c:v>Nov</c:v>
                </c:pt>
                <c:pt idx="7">
                  <c:v>Sep</c:v>
                </c:pt>
                <c:pt idx="8">
                  <c:v>Jun</c:v>
                </c:pt>
                <c:pt idx="9">
                  <c:v>Mar</c:v>
                </c:pt>
                <c:pt idx="10">
                  <c:v>Apr</c:v>
                </c:pt>
                <c:pt idx="11">
                  <c:v>Feb</c:v>
                </c:pt>
              </c:strCache>
            </c:strRef>
          </c:cat>
          <c:val>
            <c:numRef>
              <c:f>Sheet1!$B$2:$B$13</c:f>
              <c:numCache>
                <c:formatCode>General</c:formatCode>
                <c:ptCount val="12"/>
                <c:pt idx="0">
                  <c:v>2138</c:v>
                </c:pt>
                <c:pt idx="1">
                  <c:v>2126</c:v>
                </c:pt>
                <c:pt idx="2">
                  <c:v>2114</c:v>
                </c:pt>
                <c:pt idx="3">
                  <c:v>2092</c:v>
                </c:pt>
                <c:pt idx="4">
                  <c:v>2070</c:v>
                </c:pt>
                <c:pt idx="5">
                  <c:v>2056</c:v>
                </c:pt>
                <c:pt idx="6">
                  <c:v>2034</c:v>
                </c:pt>
                <c:pt idx="7">
                  <c:v>2022</c:v>
                </c:pt>
                <c:pt idx="8">
                  <c:v>2021</c:v>
                </c:pt>
                <c:pt idx="9">
                  <c:v>2012</c:v>
                </c:pt>
                <c:pt idx="10">
                  <c:v>1974</c:v>
                </c:pt>
                <c:pt idx="11">
                  <c:v>1914</c:v>
                </c:pt>
              </c:numCache>
            </c:numRef>
          </c:val>
          <c:extLst>
            <c:ext xmlns:c16="http://schemas.microsoft.com/office/drawing/2014/chart" uri="{C3380CC4-5D6E-409C-BE32-E72D297353CC}">
              <c16:uniqueId val="{00000000-9039-4F39-914A-40980889D842}"/>
            </c:ext>
          </c:extLst>
        </c:ser>
        <c:dLbls>
          <c:dLblPos val="outEnd"/>
          <c:showLegendKey val="0"/>
          <c:showVal val="1"/>
          <c:showCatName val="0"/>
          <c:showSerName val="0"/>
          <c:showPercent val="0"/>
          <c:showBubbleSize val="0"/>
        </c:dLbls>
        <c:gapWidth val="219"/>
        <c:overlap val="-27"/>
        <c:axId val="1626596368"/>
        <c:axId val="1626597808"/>
      </c:barChart>
      <c:catAx>
        <c:axId val="1626596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26597808"/>
        <c:crosses val="autoZero"/>
        <c:auto val="1"/>
        <c:lblAlgn val="ctr"/>
        <c:lblOffset val="100"/>
        <c:noMultiLvlLbl val="0"/>
      </c:catAx>
      <c:valAx>
        <c:axId val="1626597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626596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Content Wise</c:v>
                </c:pt>
              </c:strCache>
            </c:strRef>
          </c:tx>
          <c:spPr>
            <a:solidFill>
              <a:schemeClr val="accent1"/>
            </a:solidFill>
            <a:ln>
              <a:noFill/>
            </a:ln>
            <a:effectLst/>
          </c:spPr>
          <c:invertIfNegative val="0"/>
          <c:dLbls>
            <c:dLbl>
              <c:idx val="0"/>
              <c:layout>
                <c:manualLayout>
                  <c:x val="4.9869886716821668E-3"/>
                  <c:y val="0.20735163207775761"/>
                </c:manualLayout>
              </c:layout>
              <c:spPr>
                <a:noFill/>
                <a:ln>
                  <a:noFill/>
                </a:ln>
                <a:effectLst/>
              </c:spPr>
              <c:txPr>
                <a:bodyPr rot="-5400000" spcFirstLastPara="1" vertOverflow="clip" horzOverflow="clip" vert="horz" wrap="square" lIns="38100" tIns="19050" rIns="38100" bIns="19050" anchor="ctr" anchorCtr="1">
                  <a:spAutoFit/>
                </a:bodyPr>
                <a:lstStyle/>
                <a:p>
                  <a:pPr>
                    <a:defRPr sz="32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1E-45DE-B65E-7B44D6651C9D}"/>
                </c:ext>
              </c:extLst>
            </c:dLbl>
            <c:dLbl>
              <c:idx val="1"/>
              <c:layout>
                <c:manualLayout>
                  <c:x val="-2.4934943358410947E-3"/>
                  <c:y val="0.21991839765822777"/>
                </c:manualLayout>
              </c:layout>
              <c:spPr>
                <a:noFill/>
                <a:ln>
                  <a:noFill/>
                </a:ln>
                <a:effectLst/>
              </c:spPr>
              <c:txPr>
                <a:bodyPr rot="-5400000" spcFirstLastPara="1" vertOverflow="clip" horzOverflow="clip" vert="horz" wrap="square" lIns="38100" tIns="19050" rIns="38100" bIns="19050" anchor="ctr" anchorCtr="1">
                  <a:spAutoFit/>
                </a:bodyPr>
                <a:lstStyle/>
                <a:p>
                  <a:pPr>
                    <a:defRPr sz="32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11E-45DE-B65E-7B44D6651C9D}"/>
                </c:ext>
              </c:extLst>
            </c:dLbl>
            <c:dLbl>
              <c:idx val="2"/>
              <c:layout>
                <c:manualLayout>
                  <c:x val="1.2467471679205473E-3"/>
                  <c:y val="0.25604784870207936"/>
                </c:manualLayout>
              </c:layout>
              <c:spPr>
                <a:noFill/>
                <a:ln>
                  <a:noFill/>
                </a:ln>
                <a:effectLst/>
              </c:spPr>
              <c:txPr>
                <a:bodyPr rot="-5400000" spcFirstLastPara="1" vertOverflow="clip" horzOverflow="clip" vert="horz" wrap="square" lIns="38100" tIns="19050" rIns="38100" bIns="19050" anchor="ctr" anchorCtr="1">
                  <a:spAutoFit/>
                </a:bodyPr>
                <a:lstStyle/>
                <a:p>
                  <a:pPr>
                    <a:defRPr sz="32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11E-45DE-B65E-7B44D6651C9D}"/>
                </c:ext>
              </c:extLst>
            </c:dLbl>
            <c:dLbl>
              <c:idx val="3"/>
              <c:layout>
                <c:manualLayout>
                  <c:x val="5.2732761162112831E-3"/>
                  <c:y val="0.23409174958335588"/>
                </c:manualLayout>
              </c:layout>
              <c:tx>
                <c:rich>
                  <a:bodyPr/>
                  <a:lstStyle/>
                  <a:p>
                    <a:fld id="{8A7F5FAB-9346-4592-9111-4596C38F1AFB}" type="VALUE">
                      <a:rPr lang="en-US">
                        <a:solidFill>
                          <a:schemeClr val="bg1"/>
                        </a:solidFill>
                      </a:rPr>
                      <a:pPr/>
                      <a:t>[VALUE]</a:t>
                    </a:fld>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11E-45DE-B65E-7B44D6651C9D}"/>
                </c:ext>
              </c:extLst>
            </c:dLbl>
            <c:spPr>
              <a:noFill/>
              <a:ln>
                <a:noFill/>
              </a:ln>
              <a:effectLst/>
            </c:spPr>
            <c:txPr>
              <a:bodyPr rot="-5400000" spcFirstLastPara="1" vertOverflow="clip" horzOverflow="clip" vert="horz" wrap="square" lIns="38100" tIns="19050" rIns="38100" bIns="19050" anchor="ctr" anchorCtr="1">
                <a:spAutoFit/>
              </a:bodyPr>
              <a:lstStyle/>
              <a:p>
                <a:pPr>
                  <a:defRPr sz="3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Sheet1!$A$3:$A$6</c:f>
              <c:strCache>
                <c:ptCount val="4"/>
                <c:pt idx="0">
                  <c:v>photo</c:v>
                </c:pt>
                <c:pt idx="1">
                  <c:v>video</c:v>
                </c:pt>
                <c:pt idx="2">
                  <c:v>GIF</c:v>
                </c:pt>
                <c:pt idx="3">
                  <c:v>audio</c:v>
                </c:pt>
              </c:strCache>
            </c:strRef>
          </c:cat>
          <c:val>
            <c:numRef>
              <c:f>Sheet1!$B$3:$B$6</c:f>
              <c:numCache>
                <c:formatCode>General</c:formatCode>
                <c:ptCount val="4"/>
                <c:pt idx="0">
                  <c:v>262838</c:v>
                </c:pt>
                <c:pt idx="1">
                  <c:v>246463</c:v>
                </c:pt>
                <c:pt idx="2">
                  <c:v>238217</c:v>
                </c:pt>
                <c:pt idx="3">
                  <c:v>226127</c:v>
                </c:pt>
              </c:numCache>
            </c:numRef>
          </c:val>
          <c:extLst>
            <c:ext xmlns:c16="http://schemas.microsoft.com/office/drawing/2014/chart" uri="{C3380CC4-5D6E-409C-BE32-E72D297353CC}">
              <c16:uniqueId val="{00000000-9039-4F39-914A-40980889D842}"/>
            </c:ext>
          </c:extLst>
        </c:ser>
        <c:dLbls>
          <c:dLblPos val="outEnd"/>
          <c:showLegendKey val="0"/>
          <c:showVal val="1"/>
          <c:showCatName val="0"/>
          <c:showSerName val="0"/>
          <c:showPercent val="0"/>
          <c:showBubbleSize val="0"/>
        </c:dLbls>
        <c:gapWidth val="444"/>
        <c:overlap val="-90"/>
        <c:axId val="1626596368"/>
        <c:axId val="1626597808"/>
      </c:barChart>
      <c:catAx>
        <c:axId val="1626596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cap="all" spc="120" normalizeH="0" baseline="0">
                <a:solidFill>
                  <a:schemeClr val="tx1">
                    <a:lumMod val="65000"/>
                    <a:lumOff val="35000"/>
                  </a:schemeClr>
                </a:solidFill>
                <a:latin typeface="+mn-lt"/>
                <a:ea typeface="+mn-ea"/>
                <a:cs typeface="+mn-cs"/>
              </a:defRPr>
            </a:pPr>
            <a:endParaRPr lang="en-US"/>
          </a:p>
        </c:txPr>
        <c:crossAx val="1626597808"/>
        <c:crosses val="autoZero"/>
        <c:auto val="1"/>
        <c:lblAlgn val="ctr"/>
        <c:lblOffset val="100"/>
        <c:noMultiLvlLbl val="0"/>
      </c:catAx>
      <c:valAx>
        <c:axId val="1626597808"/>
        <c:scaling>
          <c:orientation val="minMax"/>
        </c:scaling>
        <c:delete val="1"/>
        <c:axPos val="l"/>
        <c:numFmt formatCode="General" sourceLinked="1"/>
        <c:majorTickMark val="none"/>
        <c:minorTickMark val="none"/>
        <c:tickLblPos val="nextTo"/>
        <c:crossAx val="16265963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4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617378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69849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45221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375896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suggests that users are more active on the platform during the summer months and less active during the winter months.</a:t>
            </a:r>
            <a:endParaRPr lang="en-IN" sz="1200" b="1"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205593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suggests that users are more active on the platform during the summer months and less active during the winter months.</a:t>
            </a:r>
            <a:endParaRPr lang="en-IN" sz="1200" b="1"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2737282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959542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POC stands for </a:t>
            </a:r>
            <a:r>
              <a:rPr lang="en-US" b="1" dirty="0"/>
              <a:t>Proof of Concept. </a:t>
            </a:r>
            <a:r>
              <a:rPr lang="en-US" dirty="0"/>
              <a:t>he purpose of a POC is to answer the following questions:</a:t>
            </a:r>
          </a:p>
          <a:p>
            <a:pPr>
              <a:buFont typeface="Arial" panose="020B0604020202020204" pitchFamily="34" charset="0"/>
              <a:buChar char="•"/>
            </a:pPr>
            <a:r>
              <a:rPr lang="en-US" b="1" dirty="0"/>
              <a:t>Is the idea feasible?</a:t>
            </a:r>
            <a:endParaRPr lang="en-US" dirty="0"/>
          </a:p>
          <a:p>
            <a:pPr>
              <a:buFont typeface="Arial" panose="020B0604020202020204" pitchFamily="34" charset="0"/>
              <a:buChar char="•"/>
            </a:pPr>
            <a:r>
              <a:rPr lang="en-US" b="1" dirty="0"/>
              <a:t>Can the product or service be built?</a:t>
            </a:r>
            <a:endParaRPr lang="en-US" dirty="0"/>
          </a:p>
          <a:p>
            <a:pPr>
              <a:buFont typeface="Arial" panose="020B0604020202020204" pitchFamily="34" charset="0"/>
              <a:buChar char="•"/>
            </a:pPr>
            <a:r>
              <a:rPr lang="en-US" b="1" dirty="0"/>
              <a:t>Is there a market for the product or service?</a:t>
            </a:r>
            <a:endParaRPr lang="en-US" dirty="0"/>
          </a:p>
          <a:p>
            <a:pPr>
              <a:buFont typeface="Arial" panose="020B0604020202020204" pitchFamily="34" charset="0"/>
              <a:buChar char="•"/>
            </a:pPr>
            <a:r>
              <a:rPr lang="en-US" b="1" dirty="0"/>
              <a:t>What are the challenges that need to be addressed?</a:t>
            </a:r>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204177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49034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15456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02.07.2023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060919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jp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5" Type="http://schemas.openxmlformats.org/officeDocument/2006/relationships/image" Target="../media/image2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 Id="rId1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10210800" y="0"/>
            <a:ext cx="7665719" cy="10287000"/>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sp>
        <p:nvSpPr>
          <p:cNvPr id="24" name="TextBox 24"/>
          <p:cNvSpPr txBox="1"/>
          <p:nvPr/>
        </p:nvSpPr>
        <p:spPr>
          <a:xfrm>
            <a:off x="747160" y="3696252"/>
            <a:ext cx="9202241" cy="2599430"/>
          </a:xfrm>
          <a:prstGeom prst="rect">
            <a:avLst/>
          </a:prstGeom>
        </p:spPr>
        <p:txBody>
          <a:bodyPr wrap="square" lIns="0" tIns="0" rIns="0" bIns="0" rtlCol="0" anchor="t">
            <a:spAutoFit/>
          </a:bodyPr>
          <a:lstStyle/>
          <a:p>
            <a:pPr algn="ctr">
              <a:lnSpc>
                <a:spcPts val="11059"/>
              </a:lnSpc>
            </a:pPr>
            <a:r>
              <a:rPr lang="en-US" sz="6000" b="1" dirty="0">
                <a:solidFill>
                  <a:schemeClr val="bg1"/>
                </a:solidFill>
              </a:rPr>
              <a:t>Social Content Data Analysis</a:t>
            </a:r>
            <a:endParaRPr lang="en-US" sz="3200" b="1" dirty="0">
              <a:solidFill>
                <a:schemeClr val="bg1"/>
              </a:solidFill>
            </a:endParaRPr>
          </a:p>
          <a:p>
            <a:pPr algn="ctr">
              <a:lnSpc>
                <a:spcPts val="11059"/>
              </a:lnSpc>
            </a:pPr>
            <a:r>
              <a:rPr lang="en-US" sz="3200" dirty="0">
                <a:solidFill>
                  <a:schemeClr val="bg1"/>
                </a:solidFill>
              </a:rPr>
              <a:t>Accelerating Growth and Streamlining Data Practices</a:t>
            </a:r>
            <a:endParaRPr lang="en-US" sz="3200" spc="-105" dirty="0">
              <a:solidFill>
                <a:schemeClr val="bg1"/>
              </a:solidFill>
              <a:latin typeface="Graphik Regular" panose="020B0503030202060203" pitchFamily="34" charset="0"/>
            </a:endParaRPr>
          </a:p>
        </p:txBody>
      </p:sp>
      <p:pic>
        <p:nvPicPr>
          <p:cNvPr id="26" name="Picture 25">
            <a:extLst>
              <a:ext uri="{FF2B5EF4-FFF2-40B4-BE49-F238E27FC236}">
                <a16:creationId xmlns:a16="http://schemas.microsoft.com/office/drawing/2014/main" id="{EBE82F5B-9446-F040-5B2A-886325D4E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496300"/>
            <a:ext cx="2238375" cy="1790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hart 36">
            <a:extLst>
              <a:ext uri="{FF2B5EF4-FFF2-40B4-BE49-F238E27FC236}">
                <a16:creationId xmlns:a16="http://schemas.microsoft.com/office/drawing/2014/main" id="{5D5E2CCD-49CD-A6E0-2734-5EBDA4A91025}"/>
              </a:ext>
            </a:extLst>
          </p:cNvPr>
          <p:cNvGraphicFramePr/>
          <p:nvPr>
            <p:extLst>
              <p:ext uri="{D42A27DB-BD31-4B8C-83A1-F6EECF244321}">
                <p14:modId xmlns:p14="http://schemas.microsoft.com/office/powerpoint/2010/main" val="730750628"/>
              </p:ext>
            </p:extLst>
          </p:nvPr>
        </p:nvGraphicFramePr>
        <p:xfrm>
          <a:off x="8153399" y="1608923"/>
          <a:ext cx="9982201" cy="8487577"/>
        </p:xfrm>
        <a:graphic>
          <a:graphicData uri="http://schemas.openxmlformats.org/drawingml/2006/chart">
            <c:chart xmlns:c="http://schemas.openxmlformats.org/drawingml/2006/chart" xmlns:r="http://schemas.openxmlformats.org/officeDocument/2006/relationships" r:id="rId3"/>
          </a:graphicData>
        </a:graphic>
      </p:graphicFrame>
      <p:sp>
        <p:nvSpPr>
          <p:cNvPr id="40" name="TextBox 39">
            <a:extLst>
              <a:ext uri="{FF2B5EF4-FFF2-40B4-BE49-F238E27FC236}">
                <a16:creationId xmlns:a16="http://schemas.microsoft.com/office/drawing/2014/main" id="{2A3421B2-6FCC-CAF8-987B-1386AF1BB5D1}"/>
              </a:ext>
            </a:extLst>
          </p:cNvPr>
          <p:cNvSpPr txBox="1"/>
          <p:nvPr/>
        </p:nvSpPr>
        <p:spPr>
          <a:xfrm>
            <a:off x="966308" y="593260"/>
            <a:ext cx="16687800" cy="1015663"/>
          </a:xfrm>
          <a:prstGeom prst="rect">
            <a:avLst/>
          </a:prstGeom>
          <a:noFill/>
        </p:spPr>
        <p:txBody>
          <a:bodyPr wrap="square" rtlCol="0">
            <a:spAutoFit/>
          </a:bodyPr>
          <a:lstStyle/>
          <a:p>
            <a:r>
              <a:rPr lang="en-IN" sz="6000" b="1" dirty="0"/>
              <a:t>Popularity percentage share from top 5 categories</a:t>
            </a:r>
          </a:p>
        </p:txBody>
      </p:sp>
      <p:sp>
        <p:nvSpPr>
          <p:cNvPr id="42" name="TextBox 41">
            <a:extLst>
              <a:ext uri="{FF2B5EF4-FFF2-40B4-BE49-F238E27FC236}">
                <a16:creationId xmlns:a16="http://schemas.microsoft.com/office/drawing/2014/main" id="{C829013D-9473-98DD-12E0-1A0162EDF4A0}"/>
              </a:ext>
            </a:extLst>
          </p:cNvPr>
          <p:cNvSpPr txBox="1"/>
          <p:nvPr/>
        </p:nvSpPr>
        <p:spPr>
          <a:xfrm>
            <a:off x="1524000" y="2705100"/>
            <a:ext cx="6096000" cy="5632311"/>
          </a:xfrm>
          <a:prstGeom prst="rect">
            <a:avLst/>
          </a:prstGeom>
          <a:noFill/>
        </p:spPr>
        <p:txBody>
          <a:bodyPr wrap="square" rtlCol="0">
            <a:spAutoFit/>
          </a:bodyPr>
          <a:lstStyle/>
          <a:p>
            <a:pPr marL="457200" indent="-457200">
              <a:buFont typeface="Arial" panose="020B0604020202020204" pitchFamily="34" charset="0"/>
              <a:buChar char="•"/>
            </a:pPr>
            <a:r>
              <a:rPr lang="en-US" sz="3600" b="1" dirty="0"/>
              <a:t>Animals</a:t>
            </a:r>
            <a:r>
              <a:rPr lang="en-US" sz="3600" dirty="0"/>
              <a:t> are the most popular topic, with ~21%.. </a:t>
            </a:r>
          </a:p>
          <a:p>
            <a:pPr marL="457200" indent="-457200">
              <a:buFont typeface="Arial" panose="020B0604020202020204" pitchFamily="34" charset="0"/>
              <a:buChar char="•"/>
            </a:pPr>
            <a:r>
              <a:rPr lang="en-US" sz="3600" dirty="0"/>
              <a:t> </a:t>
            </a:r>
            <a:r>
              <a:rPr lang="en-US" sz="3600" b="1" dirty="0"/>
              <a:t>Technology</a:t>
            </a:r>
            <a:r>
              <a:rPr lang="en-US" sz="3600" dirty="0"/>
              <a:t> is constantly evolving, and people are always looking for new ways to use it. </a:t>
            </a:r>
          </a:p>
          <a:p>
            <a:pPr marL="457200" indent="-457200">
              <a:buFont typeface="Arial" panose="020B0604020202020204" pitchFamily="34" charset="0"/>
              <a:buChar char="•"/>
            </a:pPr>
            <a:r>
              <a:rPr lang="en-US" sz="3600" dirty="0"/>
              <a:t> </a:t>
            </a:r>
            <a:r>
              <a:rPr lang="en-US" sz="3600" b="1" dirty="0"/>
              <a:t>Food</a:t>
            </a:r>
            <a:r>
              <a:rPr lang="en-US" sz="3600" dirty="0"/>
              <a:t> (~19%) is basic and people are always interested about new recipes and cuisines</a:t>
            </a:r>
            <a:endParaRPr lang="en-IN" sz="3600" dirty="0"/>
          </a:p>
        </p:txBody>
      </p:sp>
      <p:sp>
        <p:nvSpPr>
          <p:cNvPr id="43" name="Rectangle 1">
            <a:extLst>
              <a:ext uri="{FF2B5EF4-FFF2-40B4-BE49-F238E27FC236}">
                <a16:creationId xmlns:a16="http://schemas.microsoft.com/office/drawing/2014/main" id="{42D1892A-7A3F-C2B2-6FDF-E75F760BB847}"/>
              </a:ext>
            </a:extLst>
          </p:cNvPr>
          <p:cNvSpPr>
            <a:spLocks noChangeArrowheads="1"/>
          </p:cNvSpPr>
          <p:nvPr/>
        </p:nvSpPr>
        <p:spPr bwMode="auto">
          <a:xfrm>
            <a:off x="0" y="-969496"/>
            <a:ext cx="27526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
            <a:extLst>
              <a:ext uri="{FF2B5EF4-FFF2-40B4-BE49-F238E27FC236}">
                <a16:creationId xmlns:a16="http://schemas.microsoft.com/office/drawing/2014/main" id="{C4290F68-1DCF-246D-E9CD-149FA89CFFB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ood is a basic need, and people are always interested in learning about new recipes and cuisines.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20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5483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A3421B2-6FCC-CAF8-987B-1386AF1BB5D1}"/>
              </a:ext>
            </a:extLst>
          </p:cNvPr>
          <p:cNvSpPr txBox="1"/>
          <p:nvPr/>
        </p:nvSpPr>
        <p:spPr>
          <a:xfrm>
            <a:off x="966308" y="647700"/>
            <a:ext cx="16687800" cy="1015663"/>
          </a:xfrm>
          <a:prstGeom prst="rect">
            <a:avLst/>
          </a:prstGeom>
          <a:noFill/>
        </p:spPr>
        <p:txBody>
          <a:bodyPr wrap="square" rtlCol="0">
            <a:spAutoFit/>
          </a:bodyPr>
          <a:lstStyle/>
          <a:p>
            <a:pPr algn="ctr"/>
            <a:r>
              <a:rPr lang="en-IN" sz="6000" b="1" dirty="0"/>
              <a:t>Top categories with reaction to post</a:t>
            </a:r>
          </a:p>
        </p:txBody>
      </p:sp>
      <p:graphicFrame>
        <p:nvGraphicFramePr>
          <p:cNvPr id="6" name="Chart 5">
            <a:extLst>
              <a:ext uri="{FF2B5EF4-FFF2-40B4-BE49-F238E27FC236}">
                <a16:creationId xmlns:a16="http://schemas.microsoft.com/office/drawing/2014/main" id="{B95D12D7-E254-EE8F-DE04-AF5D37EF4ED2}"/>
              </a:ext>
            </a:extLst>
          </p:cNvPr>
          <p:cNvGraphicFramePr>
            <a:graphicFrameLocks/>
          </p:cNvGraphicFramePr>
          <p:nvPr>
            <p:extLst>
              <p:ext uri="{D42A27DB-BD31-4B8C-83A1-F6EECF244321}">
                <p14:modId xmlns:p14="http://schemas.microsoft.com/office/powerpoint/2010/main" val="1545267339"/>
              </p:ext>
            </p:extLst>
          </p:nvPr>
        </p:nvGraphicFramePr>
        <p:xfrm>
          <a:off x="8534400" y="2628900"/>
          <a:ext cx="9296400" cy="739901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A24B90C-7E5F-09EF-BA54-886DA8ACDCF0}"/>
              </a:ext>
            </a:extLst>
          </p:cNvPr>
          <p:cNvSpPr txBox="1"/>
          <p:nvPr/>
        </p:nvSpPr>
        <p:spPr>
          <a:xfrm>
            <a:off x="609600" y="2476500"/>
            <a:ext cx="6605108" cy="66640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3200" dirty="0"/>
              <a:t>Maximum reaction is to </a:t>
            </a:r>
            <a:r>
              <a:rPr lang="en-IN" sz="3200" b="1" dirty="0">
                <a:solidFill>
                  <a:srgbClr val="883C84"/>
                </a:solidFill>
              </a:rPr>
              <a:t>Animal Post </a:t>
            </a:r>
            <a:r>
              <a:rPr lang="en-IN" sz="3200" dirty="0"/>
              <a:t>more than </a:t>
            </a:r>
            <a:r>
              <a:rPr lang="en-IN" sz="3200" b="1" dirty="0">
                <a:solidFill>
                  <a:srgbClr val="883C84"/>
                </a:solidFill>
              </a:rPr>
              <a:t>1.8K</a:t>
            </a:r>
            <a:r>
              <a:rPr lang="en-IN" sz="3200" dirty="0"/>
              <a:t>  and in </a:t>
            </a:r>
            <a:r>
              <a:rPr lang="en-IN" sz="3200" b="1" dirty="0">
                <a:solidFill>
                  <a:srgbClr val="883C84"/>
                </a:solidFill>
              </a:rPr>
              <a:t>January</a:t>
            </a:r>
          </a:p>
          <a:p>
            <a:pPr marL="342900" indent="-342900">
              <a:lnSpc>
                <a:spcPct val="150000"/>
              </a:lnSpc>
              <a:buFont typeface="Arial" panose="020B0604020202020204" pitchFamily="34" charset="0"/>
              <a:buChar char="•"/>
            </a:pPr>
            <a:r>
              <a:rPr lang="en-IN" sz="3200" dirty="0"/>
              <a:t> </a:t>
            </a:r>
            <a:r>
              <a:rPr lang="en-US" sz="3200" dirty="0"/>
              <a:t>The second most popular category is </a:t>
            </a:r>
            <a:r>
              <a:rPr lang="en-US" sz="3200" b="1" dirty="0">
                <a:solidFill>
                  <a:srgbClr val="883C84"/>
                </a:solidFill>
              </a:rPr>
              <a:t>Science</a:t>
            </a:r>
            <a:r>
              <a:rPr lang="en-US" sz="3200" dirty="0"/>
              <a:t>, users are interested in learning more about the world around them.</a:t>
            </a:r>
          </a:p>
          <a:p>
            <a:pPr marL="342900" indent="-342900">
              <a:lnSpc>
                <a:spcPct val="150000"/>
              </a:lnSpc>
              <a:buFont typeface="Arial" panose="020B0604020202020204" pitchFamily="34" charset="0"/>
              <a:buChar char="•"/>
            </a:pPr>
            <a:r>
              <a:rPr lang="en-US" sz="3200" dirty="0"/>
              <a:t> This information could be used to create more content that is relevant to users' interests.</a:t>
            </a:r>
            <a:endParaRPr lang="en-IN" sz="3200" dirty="0"/>
          </a:p>
        </p:txBody>
      </p:sp>
    </p:spTree>
    <p:extLst>
      <p:ext uri="{BB962C8B-B14F-4D97-AF65-F5344CB8AC3E}">
        <p14:creationId xmlns:p14="http://schemas.microsoft.com/office/powerpoint/2010/main" val="94360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A3421B2-6FCC-CAF8-987B-1386AF1BB5D1}"/>
              </a:ext>
            </a:extLst>
          </p:cNvPr>
          <p:cNvSpPr txBox="1"/>
          <p:nvPr/>
        </p:nvSpPr>
        <p:spPr>
          <a:xfrm>
            <a:off x="914400" y="199436"/>
            <a:ext cx="16687800" cy="1015663"/>
          </a:xfrm>
          <a:prstGeom prst="rect">
            <a:avLst/>
          </a:prstGeom>
          <a:noFill/>
        </p:spPr>
        <p:txBody>
          <a:bodyPr wrap="square" rtlCol="0">
            <a:spAutoFit/>
          </a:bodyPr>
          <a:lstStyle/>
          <a:p>
            <a:pPr algn="ctr"/>
            <a:r>
              <a:rPr lang="en-IN" sz="6000" b="1" dirty="0"/>
              <a:t>Sentiment Analysis of top 5 Categories</a:t>
            </a:r>
          </a:p>
        </p:txBody>
      </p:sp>
      <p:sp>
        <p:nvSpPr>
          <p:cNvPr id="7" name="TextBox 6">
            <a:extLst>
              <a:ext uri="{FF2B5EF4-FFF2-40B4-BE49-F238E27FC236}">
                <a16:creationId xmlns:a16="http://schemas.microsoft.com/office/drawing/2014/main" id="{5A24B90C-7E5F-09EF-BA54-886DA8ACDCF0}"/>
              </a:ext>
            </a:extLst>
          </p:cNvPr>
          <p:cNvSpPr txBox="1"/>
          <p:nvPr/>
        </p:nvSpPr>
        <p:spPr>
          <a:xfrm>
            <a:off x="949578" y="2239833"/>
            <a:ext cx="6605108" cy="370934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3200" dirty="0"/>
              <a:t>The </a:t>
            </a:r>
            <a:r>
              <a:rPr lang="en-US" sz="3200" b="1" dirty="0"/>
              <a:t>most popular sentiment </a:t>
            </a:r>
            <a:r>
              <a:rPr lang="en-US" sz="3200" dirty="0"/>
              <a:t>about each topic is positive. This suggests that people are generally </a:t>
            </a:r>
            <a:r>
              <a:rPr lang="en-US" sz="3200" b="1" dirty="0"/>
              <a:t>positive</a:t>
            </a:r>
            <a:r>
              <a:rPr lang="en-US" sz="3200" dirty="0"/>
              <a:t> about these topics.</a:t>
            </a:r>
          </a:p>
          <a:p>
            <a:pPr>
              <a:lnSpc>
                <a:spcPct val="150000"/>
              </a:lnSpc>
            </a:pPr>
            <a:r>
              <a:rPr lang="en-US" sz="3200" dirty="0"/>
              <a:t> </a:t>
            </a:r>
            <a:endParaRPr lang="en-IN" sz="3200" dirty="0"/>
          </a:p>
        </p:txBody>
      </p:sp>
      <p:graphicFrame>
        <p:nvGraphicFramePr>
          <p:cNvPr id="4" name="Chart 3">
            <a:extLst>
              <a:ext uri="{FF2B5EF4-FFF2-40B4-BE49-F238E27FC236}">
                <a16:creationId xmlns:a16="http://schemas.microsoft.com/office/drawing/2014/main" id="{6B3A95E2-2A38-AFCE-3049-DD755B3BC058}"/>
              </a:ext>
            </a:extLst>
          </p:cNvPr>
          <p:cNvGraphicFramePr/>
          <p:nvPr>
            <p:extLst>
              <p:ext uri="{D42A27DB-BD31-4B8C-83A1-F6EECF244321}">
                <p14:modId xmlns:p14="http://schemas.microsoft.com/office/powerpoint/2010/main" val="3933794358"/>
              </p:ext>
            </p:extLst>
          </p:nvPr>
        </p:nvGraphicFramePr>
        <p:xfrm>
          <a:off x="7543800" y="1215099"/>
          <a:ext cx="12192000" cy="812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093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A3421B2-6FCC-CAF8-987B-1386AF1BB5D1}"/>
              </a:ext>
            </a:extLst>
          </p:cNvPr>
          <p:cNvSpPr txBox="1"/>
          <p:nvPr/>
        </p:nvSpPr>
        <p:spPr>
          <a:xfrm>
            <a:off x="966308" y="593260"/>
            <a:ext cx="16687800" cy="1015663"/>
          </a:xfrm>
          <a:prstGeom prst="rect">
            <a:avLst/>
          </a:prstGeom>
          <a:noFill/>
        </p:spPr>
        <p:txBody>
          <a:bodyPr wrap="square" rtlCol="0">
            <a:spAutoFit/>
          </a:bodyPr>
          <a:lstStyle/>
          <a:p>
            <a:pPr algn="ctr"/>
            <a:r>
              <a:rPr lang="en-IN" sz="6000" b="1" dirty="0"/>
              <a:t>Month wise post for all 16 categories </a:t>
            </a:r>
          </a:p>
        </p:txBody>
      </p:sp>
      <p:graphicFrame>
        <p:nvGraphicFramePr>
          <p:cNvPr id="10" name="Chart 9">
            <a:extLst>
              <a:ext uri="{FF2B5EF4-FFF2-40B4-BE49-F238E27FC236}">
                <a16:creationId xmlns:a16="http://schemas.microsoft.com/office/drawing/2014/main" id="{59076AFD-59EC-4752-1F9D-90E5CF9DD1BB}"/>
              </a:ext>
            </a:extLst>
          </p:cNvPr>
          <p:cNvGraphicFramePr/>
          <p:nvPr>
            <p:extLst>
              <p:ext uri="{D42A27DB-BD31-4B8C-83A1-F6EECF244321}">
                <p14:modId xmlns:p14="http://schemas.microsoft.com/office/powerpoint/2010/main" val="2479097540"/>
              </p:ext>
            </p:extLst>
          </p:nvPr>
        </p:nvGraphicFramePr>
        <p:xfrm>
          <a:off x="7467600" y="1608922"/>
          <a:ext cx="10186508" cy="808481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B1864C3-FC6B-58B3-79A4-7E2EB1AE8830}"/>
              </a:ext>
            </a:extLst>
          </p:cNvPr>
          <p:cNvSpPr txBox="1"/>
          <p:nvPr/>
        </p:nvSpPr>
        <p:spPr>
          <a:xfrm>
            <a:off x="651933" y="1943100"/>
            <a:ext cx="6605108" cy="778148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t>The month with the most scores is </a:t>
            </a:r>
            <a:r>
              <a:rPr lang="en-US" sz="2800" b="1" dirty="0">
                <a:solidFill>
                  <a:srgbClr val="883C84"/>
                </a:solidFill>
              </a:rPr>
              <a:t>May, </a:t>
            </a:r>
            <a:r>
              <a:rPr lang="en-US" sz="2800" dirty="0"/>
              <a:t>with 2138 scores.</a:t>
            </a:r>
            <a:r>
              <a:rPr lang="en-IN" sz="2800" dirty="0"/>
              <a:t> </a:t>
            </a:r>
          </a:p>
          <a:p>
            <a:pPr marL="457200" indent="-457200">
              <a:lnSpc>
                <a:spcPct val="150000"/>
              </a:lnSpc>
              <a:buFont typeface="Arial" panose="020B0604020202020204" pitchFamily="34" charset="0"/>
              <a:buChar char="•"/>
            </a:pPr>
            <a:r>
              <a:rPr lang="en-IN" sz="2800" dirty="0"/>
              <a:t> </a:t>
            </a:r>
            <a:r>
              <a:rPr lang="en-US" sz="2800" dirty="0"/>
              <a:t>The least popular month is </a:t>
            </a:r>
            <a:r>
              <a:rPr lang="en-US" sz="2800" b="1" dirty="0">
                <a:solidFill>
                  <a:srgbClr val="883C84"/>
                </a:solidFill>
              </a:rPr>
              <a:t>February,</a:t>
            </a:r>
            <a:r>
              <a:rPr lang="en-US" sz="2800" dirty="0"/>
              <a:t> with 1914 scores</a:t>
            </a:r>
          </a:p>
          <a:p>
            <a:pPr marL="457200" indent="-457200">
              <a:lnSpc>
                <a:spcPct val="150000"/>
              </a:lnSpc>
              <a:buFont typeface="Arial" panose="020B0604020202020204" pitchFamily="34" charset="0"/>
              <a:buChar char="•"/>
            </a:pPr>
            <a:r>
              <a:rPr lang="en-US" sz="2800" dirty="0"/>
              <a:t> There is a clear trend of increasing scores from </a:t>
            </a:r>
            <a:r>
              <a:rPr lang="en-US" sz="2800" b="1" dirty="0">
                <a:solidFill>
                  <a:srgbClr val="883C84"/>
                </a:solidFill>
              </a:rPr>
              <a:t>May to August (Summer</a:t>
            </a:r>
            <a:r>
              <a:rPr lang="en-US" sz="2800" dirty="0"/>
              <a:t>), followed by a decrease in scores from </a:t>
            </a:r>
            <a:r>
              <a:rPr lang="en-US" sz="2800" b="1" dirty="0">
                <a:solidFill>
                  <a:srgbClr val="883C84"/>
                </a:solidFill>
              </a:rPr>
              <a:t>September to February(Winter</a:t>
            </a:r>
            <a:r>
              <a:rPr lang="en-US" sz="2800" dirty="0"/>
              <a:t>). </a:t>
            </a:r>
          </a:p>
          <a:p>
            <a:pPr marL="457200" indent="-457200">
              <a:lnSpc>
                <a:spcPct val="150000"/>
              </a:lnSpc>
              <a:buFont typeface="Arial" panose="020B0604020202020204" pitchFamily="34" charset="0"/>
              <a:buChar char="•"/>
            </a:pPr>
            <a:r>
              <a:rPr lang="en-US" sz="2800" dirty="0"/>
              <a:t>This information could be used to plan content and promotions that are more likely to be successful during different times of the year.</a:t>
            </a:r>
            <a:endParaRPr lang="en-IN" sz="2800" dirty="0">
              <a:solidFill>
                <a:schemeClr val="bg2"/>
              </a:solidFill>
            </a:endParaRPr>
          </a:p>
        </p:txBody>
      </p:sp>
    </p:spTree>
    <p:extLst>
      <p:ext uri="{BB962C8B-B14F-4D97-AF65-F5344CB8AC3E}">
        <p14:creationId xmlns:p14="http://schemas.microsoft.com/office/powerpoint/2010/main" val="146554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A3421B2-6FCC-CAF8-987B-1386AF1BB5D1}"/>
              </a:ext>
            </a:extLst>
          </p:cNvPr>
          <p:cNvSpPr txBox="1"/>
          <p:nvPr/>
        </p:nvSpPr>
        <p:spPr>
          <a:xfrm>
            <a:off x="1066800" y="284651"/>
            <a:ext cx="16687800" cy="1015663"/>
          </a:xfrm>
          <a:prstGeom prst="rect">
            <a:avLst/>
          </a:prstGeom>
          <a:noFill/>
        </p:spPr>
        <p:txBody>
          <a:bodyPr wrap="square" rtlCol="0">
            <a:spAutoFit/>
          </a:bodyPr>
          <a:lstStyle/>
          <a:p>
            <a:pPr algn="ctr"/>
            <a:r>
              <a:rPr lang="en-IN" sz="6000" b="1" dirty="0"/>
              <a:t>Month wise post for all 16 categories </a:t>
            </a:r>
          </a:p>
        </p:txBody>
      </p:sp>
      <p:graphicFrame>
        <p:nvGraphicFramePr>
          <p:cNvPr id="10" name="Chart 9">
            <a:extLst>
              <a:ext uri="{FF2B5EF4-FFF2-40B4-BE49-F238E27FC236}">
                <a16:creationId xmlns:a16="http://schemas.microsoft.com/office/drawing/2014/main" id="{59076AFD-59EC-4752-1F9D-90E5CF9DD1BB}"/>
              </a:ext>
            </a:extLst>
          </p:cNvPr>
          <p:cNvGraphicFramePr/>
          <p:nvPr>
            <p:extLst>
              <p:ext uri="{D42A27DB-BD31-4B8C-83A1-F6EECF244321}">
                <p14:modId xmlns:p14="http://schemas.microsoft.com/office/powerpoint/2010/main" val="1246518118"/>
              </p:ext>
            </p:extLst>
          </p:nvPr>
        </p:nvGraphicFramePr>
        <p:xfrm>
          <a:off x="7848600" y="1790700"/>
          <a:ext cx="9633480" cy="770381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B1864C3-FC6B-58B3-79A4-7E2EB1AE8830}"/>
              </a:ext>
            </a:extLst>
          </p:cNvPr>
          <p:cNvSpPr txBox="1"/>
          <p:nvPr/>
        </p:nvSpPr>
        <p:spPr>
          <a:xfrm>
            <a:off x="685800" y="1801483"/>
            <a:ext cx="6968067" cy="8279190"/>
          </a:xfrm>
          <a:prstGeom prst="rect">
            <a:avLst/>
          </a:prstGeom>
          <a:noFill/>
        </p:spPr>
        <p:txBody>
          <a:bodyPr wrap="square" rtlCol="0">
            <a:spAutoFit/>
          </a:bodyPr>
          <a:lstStyle/>
          <a:p>
            <a:pPr>
              <a:buFont typeface="Arial" panose="020B0604020202020204" pitchFamily="34" charset="0"/>
              <a:buChar char="•"/>
            </a:pPr>
            <a:r>
              <a:rPr lang="en-US" sz="2800" b="1" dirty="0"/>
              <a:t>Photo (</a:t>
            </a:r>
            <a:r>
              <a:rPr lang="en-IN" sz="2800" b="1" dirty="0"/>
              <a:t>262K views</a:t>
            </a:r>
            <a:r>
              <a:rPr lang="en-IN" sz="2800" dirty="0"/>
              <a:t>):</a:t>
            </a:r>
            <a:endParaRPr lang="en-US" sz="2800" b="1" dirty="0"/>
          </a:p>
          <a:p>
            <a:r>
              <a:rPr lang="en-US" sz="2800" dirty="0"/>
              <a:t> Photos are easy to consume and share, and they can be used to capture a wide range of emotions and experiences.</a:t>
            </a:r>
          </a:p>
          <a:p>
            <a:pPr>
              <a:buFont typeface="Arial" panose="020B0604020202020204" pitchFamily="34" charset="0"/>
              <a:buChar char="•"/>
            </a:pPr>
            <a:r>
              <a:rPr lang="en-US" sz="2800" b="1" dirty="0"/>
              <a:t>Video(246K Views):</a:t>
            </a:r>
            <a:r>
              <a:rPr lang="en-US" sz="2800" dirty="0"/>
              <a:t> </a:t>
            </a:r>
          </a:p>
          <a:p>
            <a:r>
              <a:rPr lang="en-US" sz="2800" dirty="0"/>
              <a:t>Videos are a great way to tell stories, educate viewers, and entertain them. They can also be used to create more engaging and interactive content.</a:t>
            </a:r>
          </a:p>
          <a:p>
            <a:pPr>
              <a:buFont typeface="Arial" panose="020B0604020202020204" pitchFamily="34" charset="0"/>
              <a:buChar char="•"/>
            </a:pPr>
            <a:r>
              <a:rPr lang="en-US" sz="2800" b="1" dirty="0"/>
              <a:t>GIF (238K Views):</a:t>
            </a:r>
            <a:r>
              <a:rPr lang="en-US" sz="2800" dirty="0"/>
              <a:t> </a:t>
            </a:r>
          </a:p>
          <a:p>
            <a:r>
              <a:rPr lang="en-US" sz="2800" dirty="0"/>
              <a:t>GIFs are short, looping videos that can be used to express a wide range of emotions and ideas. They are often used to share funny or interesting moments, or to add a bit of humor to a conversation.</a:t>
            </a:r>
          </a:p>
          <a:p>
            <a:pPr>
              <a:buFont typeface="Arial" panose="020B0604020202020204" pitchFamily="34" charset="0"/>
              <a:buChar char="•"/>
            </a:pPr>
            <a:r>
              <a:rPr lang="en-US" sz="2800" b="1" dirty="0"/>
              <a:t>Audio (226K Views):</a:t>
            </a:r>
            <a:r>
              <a:rPr lang="en-US" sz="2800" dirty="0"/>
              <a:t> </a:t>
            </a:r>
          </a:p>
          <a:p>
            <a:r>
              <a:rPr lang="en-US" sz="2800" dirty="0"/>
              <a:t>Audio can be a powerful way to connect with viewers, as it allows them to hear the voices and stories of others. </a:t>
            </a:r>
          </a:p>
        </p:txBody>
      </p:sp>
    </p:spTree>
    <p:extLst>
      <p:ext uri="{BB962C8B-B14F-4D97-AF65-F5344CB8AC3E}">
        <p14:creationId xmlns:p14="http://schemas.microsoft.com/office/powerpoint/2010/main" val="4209337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A3421B2-6FCC-CAF8-987B-1386AF1BB5D1}"/>
              </a:ext>
            </a:extLst>
          </p:cNvPr>
          <p:cNvSpPr txBox="1"/>
          <p:nvPr/>
        </p:nvSpPr>
        <p:spPr>
          <a:xfrm>
            <a:off x="1066800" y="284651"/>
            <a:ext cx="16687800" cy="1015663"/>
          </a:xfrm>
          <a:prstGeom prst="rect">
            <a:avLst/>
          </a:prstGeom>
          <a:noFill/>
        </p:spPr>
        <p:txBody>
          <a:bodyPr wrap="square" rtlCol="0">
            <a:spAutoFit/>
          </a:bodyPr>
          <a:lstStyle/>
          <a:p>
            <a:pPr algn="ctr"/>
            <a:r>
              <a:rPr lang="en-IN" sz="6000" b="1" dirty="0"/>
              <a:t>Analysis</a:t>
            </a:r>
          </a:p>
        </p:txBody>
      </p:sp>
      <p:sp>
        <p:nvSpPr>
          <p:cNvPr id="11" name="TextBox 10">
            <a:extLst>
              <a:ext uri="{FF2B5EF4-FFF2-40B4-BE49-F238E27FC236}">
                <a16:creationId xmlns:a16="http://schemas.microsoft.com/office/drawing/2014/main" id="{CB1864C3-FC6B-58B3-79A4-7E2EB1AE8830}"/>
              </a:ext>
            </a:extLst>
          </p:cNvPr>
          <p:cNvSpPr txBox="1"/>
          <p:nvPr/>
        </p:nvSpPr>
        <p:spPr>
          <a:xfrm>
            <a:off x="685800" y="1801483"/>
            <a:ext cx="16535400" cy="6370975"/>
          </a:xfrm>
          <a:prstGeom prst="rect">
            <a:avLst/>
          </a:prstGeom>
          <a:noFill/>
        </p:spPr>
        <p:txBody>
          <a:bodyPr wrap="square" rtlCol="0">
            <a:spAutoFit/>
          </a:bodyPr>
          <a:lstStyle/>
          <a:p>
            <a:pPr>
              <a:buFont typeface="Arial" panose="020B0604020202020204" pitchFamily="34" charset="0"/>
              <a:buChar char="•"/>
            </a:pPr>
            <a:r>
              <a:rPr lang="en-IN" sz="2800" b="1" dirty="0"/>
              <a:t> </a:t>
            </a:r>
            <a:r>
              <a:rPr lang="en-IN" sz="3600" b="1" dirty="0">
                <a:solidFill>
                  <a:srgbClr val="883C84"/>
                </a:solidFill>
              </a:rPr>
              <a:t>Animals and Science </a:t>
            </a:r>
            <a:r>
              <a:rPr lang="en-IN" sz="3600" dirty="0"/>
              <a:t>are the most popular content showing people enjoy “</a:t>
            </a:r>
            <a:r>
              <a:rPr lang="en-IN" sz="3600" b="1" dirty="0">
                <a:solidFill>
                  <a:srgbClr val="883C84"/>
                </a:solidFill>
              </a:rPr>
              <a:t>Real</a:t>
            </a:r>
            <a:r>
              <a:rPr lang="en-IN" sz="3600" dirty="0"/>
              <a:t>” and “</a:t>
            </a:r>
            <a:r>
              <a:rPr lang="en-IN" sz="3600" b="1" dirty="0">
                <a:solidFill>
                  <a:srgbClr val="883C84"/>
                </a:solidFill>
              </a:rPr>
              <a:t>Factual</a:t>
            </a:r>
            <a:r>
              <a:rPr lang="en-IN" sz="3600" dirty="0"/>
              <a:t>” Life</a:t>
            </a:r>
            <a:r>
              <a:rPr lang="en-IN" sz="2800" dirty="0"/>
              <a:t>.</a:t>
            </a:r>
          </a:p>
          <a:p>
            <a:pPr>
              <a:buFont typeface="Arial" panose="020B0604020202020204" pitchFamily="34" charset="0"/>
              <a:buChar char="•"/>
            </a:pPr>
            <a:r>
              <a:rPr lang="en-US" sz="2800" dirty="0"/>
              <a:t> </a:t>
            </a:r>
            <a:r>
              <a:rPr lang="en-US" sz="3600" dirty="0"/>
              <a:t>Users are </a:t>
            </a:r>
            <a:r>
              <a:rPr lang="en-US" sz="3600" b="1" dirty="0">
                <a:solidFill>
                  <a:srgbClr val="883C84"/>
                </a:solidFill>
              </a:rPr>
              <a:t>more active </a:t>
            </a:r>
            <a:r>
              <a:rPr lang="en-US" sz="3600" dirty="0"/>
              <a:t>on the platform during the </a:t>
            </a:r>
            <a:r>
              <a:rPr lang="en-US" sz="3600" b="1" dirty="0">
                <a:solidFill>
                  <a:srgbClr val="883C84"/>
                </a:solidFill>
              </a:rPr>
              <a:t>summer</a:t>
            </a:r>
            <a:r>
              <a:rPr lang="en-US" sz="3600" dirty="0"/>
              <a:t> months and </a:t>
            </a:r>
            <a:r>
              <a:rPr lang="en-US" sz="3600" b="1" dirty="0">
                <a:solidFill>
                  <a:srgbClr val="883C84"/>
                </a:solidFill>
              </a:rPr>
              <a:t>less active </a:t>
            </a:r>
            <a:r>
              <a:rPr lang="en-US" sz="3600" dirty="0"/>
              <a:t>during the </a:t>
            </a:r>
            <a:r>
              <a:rPr lang="en-US" sz="3600" b="1" dirty="0">
                <a:solidFill>
                  <a:srgbClr val="883C84"/>
                </a:solidFill>
              </a:rPr>
              <a:t>winter months</a:t>
            </a:r>
            <a:r>
              <a:rPr lang="en-US" sz="2800" dirty="0"/>
              <a:t>.</a:t>
            </a:r>
          </a:p>
          <a:p>
            <a:pPr>
              <a:buFont typeface="Arial" panose="020B0604020202020204" pitchFamily="34" charset="0"/>
              <a:buChar char="•"/>
            </a:pPr>
            <a:r>
              <a:rPr lang="en-US" sz="2800" b="1" dirty="0"/>
              <a:t> </a:t>
            </a:r>
            <a:r>
              <a:rPr lang="en-US" sz="3600" dirty="0"/>
              <a:t>The </a:t>
            </a:r>
            <a:r>
              <a:rPr lang="en-US" sz="3600" b="1" dirty="0">
                <a:solidFill>
                  <a:srgbClr val="883C84"/>
                </a:solidFill>
              </a:rPr>
              <a:t>most popular sentiment </a:t>
            </a:r>
            <a:r>
              <a:rPr lang="en-US" sz="3600" dirty="0"/>
              <a:t>about each topic is positive. This suggests that people are generally </a:t>
            </a:r>
            <a:r>
              <a:rPr lang="en-US" sz="3600" b="1" dirty="0">
                <a:solidFill>
                  <a:srgbClr val="883C84"/>
                </a:solidFill>
              </a:rPr>
              <a:t>positive</a:t>
            </a:r>
            <a:r>
              <a:rPr lang="en-US" sz="3600" dirty="0"/>
              <a:t> about these topics.</a:t>
            </a:r>
          </a:p>
          <a:p>
            <a:pPr>
              <a:buFont typeface="Arial" panose="020B0604020202020204" pitchFamily="34" charset="0"/>
              <a:buChar char="•"/>
            </a:pPr>
            <a:r>
              <a:rPr lang="en-US" sz="3600" dirty="0"/>
              <a:t> Food is a common theme with top 5 Categories with “Healthy Eating” ranking the highest. Social Buzz can use this to create a campaign and work with healthy brands to boost user engagement.</a:t>
            </a:r>
          </a:p>
          <a:p>
            <a:pPr>
              <a:buFont typeface="Arial" panose="020B0604020202020204" pitchFamily="34" charset="0"/>
              <a:buChar char="•"/>
            </a:pPr>
            <a:endParaRPr lang="en-IN" sz="2800" b="1" dirty="0"/>
          </a:p>
          <a:p>
            <a:pPr>
              <a:buFont typeface="Arial" panose="020B0604020202020204" pitchFamily="34" charset="0"/>
              <a:buChar char="•"/>
            </a:pPr>
            <a:endParaRPr lang="en-IN" sz="28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3616797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FD171DC-25DA-AE97-F273-F1CE025560AC}"/>
              </a:ext>
            </a:extLst>
          </p:cNvPr>
          <p:cNvPicPr>
            <a:picLocks noChangeAspect="1"/>
          </p:cNvPicPr>
          <p:nvPr/>
        </p:nvPicPr>
        <p:blipFill rotWithShape="1">
          <a:blip r:embed="rId4">
            <a:extLst>
              <a:ext uri="{28A0092B-C50C-407E-A947-70E740481C1C}">
                <a14:useLocalDpi xmlns:a14="http://schemas.microsoft.com/office/drawing/2010/main" val="0"/>
              </a:ext>
            </a:extLst>
          </a:blip>
          <a:srcRect t="10786"/>
          <a:stretch/>
        </p:blipFill>
        <p:spPr>
          <a:xfrm>
            <a:off x="2858036" y="657127"/>
            <a:ext cx="12571928" cy="89727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3" name="Group 3"/>
          <p:cNvGrpSpPr/>
          <p:nvPr/>
        </p:nvGrpSpPr>
        <p:grpSpPr>
          <a:xfrm>
            <a:off x="9116474" y="243227"/>
            <a:ext cx="8915002" cy="9823349"/>
            <a:chOff x="0" y="0"/>
            <a:chExt cx="13390046" cy="13097799"/>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57647" y="7307384"/>
              <a:ext cx="3005065" cy="2794711"/>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17028" y="10303088"/>
              <a:ext cx="3005065" cy="2794711"/>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4"/>
              <a:ext cx="3005065" cy="2794711"/>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sp>
        <p:nvSpPr>
          <p:cNvPr id="26" name="TextBox 25">
            <a:extLst>
              <a:ext uri="{FF2B5EF4-FFF2-40B4-BE49-F238E27FC236}">
                <a16:creationId xmlns:a16="http://schemas.microsoft.com/office/drawing/2014/main" id="{3DD850FA-679F-C79B-CFD2-EE49948BBD65}"/>
              </a:ext>
            </a:extLst>
          </p:cNvPr>
          <p:cNvSpPr txBox="1"/>
          <p:nvPr/>
        </p:nvSpPr>
        <p:spPr>
          <a:xfrm>
            <a:off x="878122" y="3543300"/>
            <a:ext cx="7818454" cy="5794791"/>
          </a:xfrm>
          <a:prstGeom prst="rect">
            <a:avLst/>
          </a:prstGeom>
          <a:noFill/>
        </p:spPr>
        <p:txBody>
          <a:bodyPr wrap="square" rtlCol="0">
            <a:spAutoFit/>
          </a:bodyPr>
          <a:lstStyle/>
          <a:p>
            <a:pPr marL="685800" indent="-685800">
              <a:lnSpc>
                <a:spcPct val="200000"/>
              </a:lnSpc>
              <a:buFont typeface="Arial" panose="020B0604020202020204" pitchFamily="34" charset="0"/>
              <a:buChar char="•"/>
            </a:pPr>
            <a:r>
              <a:rPr lang="en-IN" sz="4800" dirty="0">
                <a:solidFill>
                  <a:schemeClr val="bg1"/>
                </a:solidFill>
              </a:rPr>
              <a:t>Problem Specification</a:t>
            </a:r>
          </a:p>
          <a:p>
            <a:pPr marL="571500" indent="-571500">
              <a:lnSpc>
                <a:spcPct val="200000"/>
              </a:lnSpc>
              <a:buFont typeface="Arial" panose="020B0604020202020204" pitchFamily="34" charset="0"/>
              <a:buChar char="•"/>
            </a:pPr>
            <a:r>
              <a:rPr lang="en-IN" sz="4800" dirty="0">
                <a:solidFill>
                  <a:schemeClr val="bg1"/>
                </a:solidFill>
              </a:rPr>
              <a:t>The Analytics Team</a:t>
            </a:r>
          </a:p>
          <a:p>
            <a:pPr marL="571500" indent="-571500">
              <a:lnSpc>
                <a:spcPct val="200000"/>
              </a:lnSpc>
              <a:buFont typeface="Arial" panose="020B0604020202020204" pitchFamily="34" charset="0"/>
              <a:buChar char="•"/>
            </a:pPr>
            <a:r>
              <a:rPr lang="en-IN" sz="4800" dirty="0">
                <a:solidFill>
                  <a:schemeClr val="bg1"/>
                </a:solidFill>
              </a:rPr>
              <a:t>Insights</a:t>
            </a:r>
          </a:p>
          <a:p>
            <a:pPr marL="571500" indent="-571500">
              <a:lnSpc>
                <a:spcPct val="200000"/>
              </a:lnSpc>
              <a:buFont typeface="Arial" panose="020B0604020202020204" pitchFamily="34" charset="0"/>
              <a:buChar char="•"/>
            </a:pPr>
            <a:r>
              <a:rPr lang="en-IN" sz="4800" dirty="0">
                <a:solidFill>
                  <a:schemeClr val="bg1"/>
                </a:solidFill>
              </a:rPr>
              <a:t>Summary</a:t>
            </a:r>
          </a:p>
        </p:txBody>
      </p:sp>
      <p:grpSp>
        <p:nvGrpSpPr>
          <p:cNvPr id="27" name="Group 2">
            <a:extLst>
              <a:ext uri="{FF2B5EF4-FFF2-40B4-BE49-F238E27FC236}">
                <a16:creationId xmlns:a16="http://schemas.microsoft.com/office/drawing/2014/main" id="{4AE2C6F7-9959-C381-B0E8-F8F24F202491}"/>
              </a:ext>
            </a:extLst>
          </p:cNvPr>
          <p:cNvGrpSpPr/>
          <p:nvPr/>
        </p:nvGrpSpPr>
        <p:grpSpPr>
          <a:xfrm>
            <a:off x="457867" y="600126"/>
            <a:ext cx="7490218" cy="2702780"/>
            <a:chOff x="0" y="0"/>
            <a:chExt cx="4727344" cy="4493736"/>
          </a:xfrm>
        </p:grpSpPr>
        <p:grpSp>
          <p:nvGrpSpPr>
            <p:cNvPr id="28" name="Group 3">
              <a:extLst>
                <a:ext uri="{FF2B5EF4-FFF2-40B4-BE49-F238E27FC236}">
                  <a16:creationId xmlns:a16="http://schemas.microsoft.com/office/drawing/2014/main" id="{60116452-923B-FB7D-AD76-A09F9DA5D68A}"/>
                </a:ext>
              </a:extLst>
            </p:cNvPr>
            <p:cNvGrpSpPr>
              <a:grpSpLocks noChangeAspect="1"/>
            </p:cNvGrpSpPr>
            <p:nvPr/>
          </p:nvGrpSpPr>
          <p:grpSpPr>
            <a:xfrm>
              <a:off x="644072" y="410464"/>
              <a:ext cx="4083272" cy="4083272"/>
              <a:chOff x="0" y="0"/>
              <a:chExt cx="6350000" cy="6350000"/>
            </a:xfrm>
          </p:grpSpPr>
          <p:sp>
            <p:nvSpPr>
              <p:cNvPr id="30" name="Freeform 4">
                <a:extLst>
                  <a:ext uri="{FF2B5EF4-FFF2-40B4-BE49-F238E27FC236}">
                    <a16:creationId xmlns:a16="http://schemas.microsoft.com/office/drawing/2014/main" id="{1BD58557-972C-2509-6F0C-CA9AF2E52F52}"/>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00B0F0"/>
              </a:solidFill>
            </p:spPr>
          </p:sp>
        </p:grpSp>
        <p:pic>
          <p:nvPicPr>
            <p:cNvPr id="29" name="Picture 5">
              <a:extLst>
                <a:ext uri="{FF2B5EF4-FFF2-40B4-BE49-F238E27FC236}">
                  <a16:creationId xmlns:a16="http://schemas.microsoft.com/office/drawing/2014/main" id="{99A78879-5C83-3FBB-8AFA-46A06304FF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5" name="TextBox 24">
            <a:extLst>
              <a:ext uri="{FF2B5EF4-FFF2-40B4-BE49-F238E27FC236}">
                <a16:creationId xmlns:a16="http://schemas.microsoft.com/office/drawing/2014/main" id="{AC26AC40-03C4-0246-C831-49495C7AC3E1}"/>
              </a:ext>
            </a:extLst>
          </p:cNvPr>
          <p:cNvSpPr txBox="1"/>
          <p:nvPr/>
        </p:nvSpPr>
        <p:spPr>
          <a:xfrm>
            <a:off x="2133600" y="1236915"/>
            <a:ext cx="1897762" cy="1085810"/>
          </a:xfrm>
          <a:prstGeom prst="rect">
            <a:avLst/>
          </a:prstGeom>
        </p:spPr>
        <p:txBody>
          <a:bodyPr wrap="square" lIns="0" tIns="0" rIns="0" bIns="0" rtlCol="0" anchor="t">
            <a:spAutoFit/>
          </a:bodyPr>
          <a:lstStyle/>
          <a:p>
            <a:pPr>
              <a:lnSpc>
                <a:spcPts val="9600"/>
              </a:lnSpc>
            </a:pPr>
            <a:r>
              <a:rPr lang="en-US" sz="4800" b="1" spc="-80" dirty="0">
                <a:latin typeface="Graphik Regular" panose="020B0503030202060203" pitchFamily="34" charset="0"/>
              </a:rPr>
              <a:t>Agenda</a:t>
            </a:r>
          </a:p>
        </p:txBody>
      </p:sp>
    </p:spTree>
    <p:extLst>
      <p:ext uri="{BB962C8B-B14F-4D97-AF65-F5344CB8AC3E}">
        <p14:creationId xmlns:p14="http://schemas.microsoft.com/office/powerpoint/2010/main" val="216799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6"/>
          <p:cNvSpPr/>
          <p:nvPr/>
        </p:nvSpPr>
        <p:spPr>
          <a:xfrm>
            <a:off x="0" y="0"/>
            <a:ext cx="11071176" cy="10287000"/>
          </a:xfrm>
          <a:prstGeom prst="rect">
            <a:avLst/>
          </a:prstGeom>
          <a:solidFill>
            <a:srgbClr val="A100FF"/>
          </a:solidFill>
          <a:ln>
            <a:solidFill>
              <a:srgbClr val="A100FF"/>
            </a:solidFill>
          </a:ln>
        </p:spPr>
        <p:txBody>
          <a:bodyPr/>
          <a:lstStyle/>
          <a:p>
            <a:endParaRPr lang="en-AU" dirty="0"/>
          </a:p>
        </p:txBody>
      </p:sp>
      <p:grpSp>
        <p:nvGrpSpPr>
          <p:cNvPr id="12" name="Group 12"/>
          <p:cNvGrpSpPr/>
          <p:nvPr/>
        </p:nvGrpSpPr>
        <p:grpSpPr>
          <a:xfrm>
            <a:off x="388212" y="419100"/>
            <a:ext cx="5250587" cy="3104575"/>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6484543">
              <a:off x="686267" y="150511"/>
              <a:ext cx="3894400" cy="3902702"/>
            </a:xfrm>
            <a:prstGeom prst="rect">
              <a:avLst/>
            </a:prstGeom>
          </p:spPr>
        </p:pic>
      </p:grpSp>
      <p:pic>
        <p:nvPicPr>
          <p:cNvPr id="20" name="Picture 20"/>
          <p:cNvPicPr>
            <a:picLocks noChangeAspect="1"/>
          </p:cNvPicPr>
          <p:nvPr/>
        </p:nvPicPr>
        <p:blipFill>
          <a:blip r:embed="rId5"/>
          <a:srcRect l="24693" r="24693"/>
          <a:stretch>
            <a:fillRect/>
          </a:stretch>
        </p:blipFill>
        <p:spPr>
          <a:xfrm>
            <a:off x="11071176" y="0"/>
            <a:ext cx="7282964" cy="10287000"/>
          </a:xfrm>
          <a:prstGeom prst="rect">
            <a:avLst/>
          </a:prstGeom>
        </p:spPr>
      </p:pic>
      <p:sp>
        <p:nvSpPr>
          <p:cNvPr id="21" name="TextBox 21"/>
          <p:cNvSpPr txBox="1"/>
          <p:nvPr/>
        </p:nvSpPr>
        <p:spPr>
          <a:xfrm>
            <a:off x="1523668" y="1175379"/>
            <a:ext cx="4040934"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54F80BBF-6039-9C00-C3A6-58E8B6304F85}"/>
              </a:ext>
            </a:extLst>
          </p:cNvPr>
          <p:cNvSpPr txBox="1"/>
          <p:nvPr/>
        </p:nvSpPr>
        <p:spPr>
          <a:xfrm>
            <a:off x="215672" y="3699864"/>
            <a:ext cx="10680927" cy="5293757"/>
          </a:xfrm>
          <a:prstGeom prst="rect">
            <a:avLst/>
          </a:prstGeom>
          <a:noFill/>
        </p:spPr>
        <p:txBody>
          <a:bodyPr wrap="square" rtlCol="0">
            <a:spAutoFit/>
          </a:bodyPr>
          <a:lstStyle/>
          <a:p>
            <a:r>
              <a:rPr lang="en-US" sz="3200" dirty="0"/>
              <a:t>Social Buzz is a social media company that has experienced rapid growth over the past 5 years. They have reached over 500 million active users each month and generate a massive amount of data every day. This data is highly unstructured and requires sophisticated technology to manage and maintain.</a:t>
            </a:r>
          </a:p>
          <a:p>
            <a:r>
              <a:rPr lang="en-US" sz="3200" dirty="0"/>
              <a:t>Social Buzz is looking to complete an IPO by the end of next year and they need help to ensure that this goes smoothly. They are also looking to learn data best practices from a large corporation so that they can manage their data more effectively.</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495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7163798" y="1409700"/>
            <a:ext cx="9125381" cy="6871716"/>
          </a:xfrm>
          <a:prstGeom prst="rect">
            <a:avLst/>
          </a:prstGeom>
          <a:solidFill>
            <a:srgbClr val="A100FF"/>
          </a:solidFill>
        </p:spPr>
        <p:txBody>
          <a:bodyPr/>
          <a:lstStyle/>
          <a:p>
            <a:r>
              <a:rPr lang="en-US" sz="3600" b="1" dirty="0">
                <a:solidFill>
                  <a:schemeClr val="bg1"/>
                </a:solidFill>
              </a:rPr>
              <a:t>Social Buzz is a fast growing technology Unicorn that need to adapt quickly to it’s  global scale. </a:t>
            </a:r>
          </a:p>
          <a:p>
            <a:endParaRPr lang="en-US" sz="3600" b="1" dirty="0">
              <a:solidFill>
                <a:schemeClr val="bg1"/>
              </a:solidFill>
            </a:endParaRPr>
          </a:p>
          <a:p>
            <a:r>
              <a:rPr lang="en-US" sz="3600" b="1" dirty="0">
                <a:solidFill>
                  <a:schemeClr val="bg1"/>
                </a:solidFill>
              </a:rPr>
              <a:t>Accenture has begun 3 months POC focusing on the following task</a:t>
            </a:r>
          </a:p>
          <a:p>
            <a:pPr marL="571500" indent="-571500">
              <a:buFont typeface="Wingdings" panose="05000000000000000000" pitchFamily="2" charset="2"/>
              <a:buChar char="Ø"/>
            </a:pPr>
            <a:r>
              <a:rPr lang="en-US" sz="3600" dirty="0">
                <a:solidFill>
                  <a:schemeClr val="bg1"/>
                </a:solidFill>
              </a:rPr>
              <a:t> An audit of Social Buzz big data practice</a:t>
            </a:r>
          </a:p>
          <a:p>
            <a:pPr marL="571500" indent="-571500">
              <a:buFont typeface="Wingdings" panose="05000000000000000000" pitchFamily="2" charset="2"/>
              <a:buChar char="Ø"/>
            </a:pPr>
            <a:r>
              <a:rPr lang="en-US" sz="3600" dirty="0">
                <a:solidFill>
                  <a:schemeClr val="bg1"/>
                </a:solidFill>
              </a:rPr>
              <a:t> Recommendation for successful IPO</a:t>
            </a:r>
          </a:p>
          <a:p>
            <a:pPr marL="571500" indent="-571500">
              <a:buFont typeface="Wingdings" panose="05000000000000000000" pitchFamily="2" charset="2"/>
              <a:buChar char="Ø"/>
            </a:pPr>
            <a:r>
              <a:rPr lang="en-US" sz="3600" dirty="0">
                <a:solidFill>
                  <a:schemeClr val="bg1"/>
                </a:solidFill>
              </a:rPr>
              <a:t> Analysis to find Social Buzz’s top most popular content categories , sentiment linked to them</a:t>
            </a:r>
            <a:endParaRPr lang="en-IN" sz="3600" dirty="0">
              <a:solidFill>
                <a:schemeClr val="bg1"/>
              </a:solidFill>
            </a:endParaRP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81812" y="778528"/>
            <a:ext cx="6453903" cy="6467663"/>
          </a:xfrm>
          <a:prstGeom prst="rect">
            <a:avLst/>
          </a:prstGeom>
        </p:spPr>
      </p:pic>
      <p:sp>
        <p:nvSpPr>
          <p:cNvPr id="33" name="TextBox 33"/>
          <p:cNvSpPr txBox="1"/>
          <p:nvPr/>
        </p:nvSpPr>
        <p:spPr>
          <a:xfrm>
            <a:off x="398361" y="2639638"/>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0" y="190500"/>
            <a:ext cx="18059400" cy="9677400"/>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4" name="TextBox 33">
            <a:extLst>
              <a:ext uri="{FF2B5EF4-FFF2-40B4-BE49-F238E27FC236}">
                <a16:creationId xmlns:a16="http://schemas.microsoft.com/office/drawing/2014/main" id="{76F3CBFE-08EC-3F10-3EDD-ABD04C6CBFAC}"/>
              </a:ext>
            </a:extLst>
          </p:cNvPr>
          <p:cNvSpPr txBox="1"/>
          <p:nvPr/>
        </p:nvSpPr>
        <p:spPr>
          <a:xfrm>
            <a:off x="5230319" y="762665"/>
            <a:ext cx="10391382" cy="1107996"/>
          </a:xfrm>
          <a:prstGeom prst="rect">
            <a:avLst/>
          </a:prstGeom>
          <a:noFill/>
        </p:spPr>
        <p:txBody>
          <a:bodyPr wrap="square" rtlCol="0">
            <a:spAutoFit/>
          </a:bodyPr>
          <a:lstStyle/>
          <a:p>
            <a:r>
              <a:rPr lang="en-IN" sz="6600" dirty="0">
                <a:solidFill>
                  <a:schemeClr val="bg1"/>
                </a:solidFill>
              </a:rPr>
              <a:t>The Analytics Team</a:t>
            </a:r>
          </a:p>
        </p:txBody>
      </p:sp>
      <p:grpSp>
        <p:nvGrpSpPr>
          <p:cNvPr id="38" name="Group 21">
            <a:extLst>
              <a:ext uri="{FF2B5EF4-FFF2-40B4-BE49-F238E27FC236}">
                <a16:creationId xmlns:a16="http://schemas.microsoft.com/office/drawing/2014/main" id="{9AD9ACBD-F045-EE9D-D51B-A0CB37E4682C}"/>
              </a:ext>
            </a:extLst>
          </p:cNvPr>
          <p:cNvGrpSpPr>
            <a:grpSpLocks noChangeAspect="1"/>
          </p:cNvGrpSpPr>
          <p:nvPr/>
        </p:nvGrpSpPr>
        <p:grpSpPr>
          <a:xfrm>
            <a:off x="1447800" y="3233519"/>
            <a:ext cx="2085137" cy="2085137"/>
            <a:chOff x="2759498" y="-1284748"/>
            <a:chExt cx="6350000" cy="6350000"/>
          </a:xfrm>
        </p:grpSpPr>
        <p:sp>
          <p:nvSpPr>
            <p:cNvPr id="39" name="Freeform 22">
              <a:extLst>
                <a:ext uri="{FF2B5EF4-FFF2-40B4-BE49-F238E27FC236}">
                  <a16:creationId xmlns:a16="http://schemas.microsoft.com/office/drawing/2014/main" id="{DB4236D7-39D7-3050-9D9E-260F67B5116F}"/>
                </a:ext>
              </a:extLst>
            </p:cNvPr>
            <p:cNvSpPr/>
            <p:nvPr/>
          </p:nvSpPr>
          <p:spPr>
            <a:xfrm>
              <a:off x="2759498" y="-1284748"/>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35" name="Group 23">
            <a:extLst>
              <a:ext uri="{FF2B5EF4-FFF2-40B4-BE49-F238E27FC236}">
                <a16:creationId xmlns:a16="http://schemas.microsoft.com/office/drawing/2014/main" id="{1AE82B1F-69BD-0E30-39CD-C4B1743D8438}"/>
              </a:ext>
            </a:extLst>
          </p:cNvPr>
          <p:cNvGrpSpPr>
            <a:grpSpLocks noChangeAspect="1"/>
          </p:cNvGrpSpPr>
          <p:nvPr/>
        </p:nvGrpSpPr>
        <p:grpSpPr>
          <a:xfrm>
            <a:off x="7483834" y="3193166"/>
            <a:ext cx="2861635" cy="2777576"/>
            <a:chOff x="-23042" y="66269"/>
            <a:chExt cx="6542158" cy="6349987"/>
          </a:xfrm>
        </p:grpSpPr>
        <p:sp>
          <p:nvSpPr>
            <p:cNvPr id="37" name="Freeform 25">
              <a:extLst>
                <a:ext uri="{FF2B5EF4-FFF2-40B4-BE49-F238E27FC236}">
                  <a16:creationId xmlns:a16="http://schemas.microsoft.com/office/drawing/2014/main" id="{D3C51ABE-F655-44BF-F276-3A0E55715FC4}"/>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6" name="Freeform 24">
              <a:extLst>
                <a:ext uri="{FF2B5EF4-FFF2-40B4-BE49-F238E27FC236}">
                  <a16:creationId xmlns:a16="http://schemas.microsoft.com/office/drawing/2014/main" id="{FA9C10D6-3E07-7A4C-89F8-35CD7C4AB2C8}"/>
                </a:ext>
              </a:extLst>
            </p:cNvPr>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grpSp>
      <p:sp>
        <p:nvSpPr>
          <p:cNvPr id="40" name="TextBox 39">
            <a:extLst>
              <a:ext uri="{FF2B5EF4-FFF2-40B4-BE49-F238E27FC236}">
                <a16:creationId xmlns:a16="http://schemas.microsoft.com/office/drawing/2014/main" id="{26F2D64E-98A5-366C-62C2-9D21C39F93A0}"/>
              </a:ext>
            </a:extLst>
          </p:cNvPr>
          <p:cNvSpPr txBox="1"/>
          <p:nvPr/>
        </p:nvSpPr>
        <p:spPr>
          <a:xfrm>
            <a:off x="7497846" y="6318931"/>
            <a:ext cx="3462666" cy="1077218"/>
          </a:xfrm>
          <a:prstGeom prst="rect">
            <a:avLst/>
          </a:prstGeom>
          <a:noFill/>
        </p:spPr>
        <p:txBody>
          <a:bodyPr wrap="square" rtlCol="0">
            <a:spAutoFit/>
          </a:bodyPr>
          <a:lstStyle/>
          <a:p>
            <a:r>
              <a:rPr lang="en-IN" sz="3200" b="1" dirty="0">
                <a:solidFill>
                  <a:schemeClr val="bg2"/>
                </a:solidFill>
              </a:rPr>
              <a:t>Marcus </a:t>
            </a:r>
            <a:r>
              <a:rPr lang="en-IN" sz="3200" b="1" dirty="0" err="1">
                <a:solidFill>
                  <a:schemeClr val="bg2"/>
                </a:solidFill>
              </a:rPr>
              <a:t>Rompton</a:t>
            </a:r>
            <a:r>
              <a:rPr lang="en-IN" sz="3200" b="1" dirty="0">
                <a:solidFill>
                  <a:schemeClr val="bg2"/>
                </a:solidFill>
              </a:rPr>
              <a:t> (Senior Principle)</a:t>
            </a:r>
          </a:p>
        </p:txBody>
      </p:sp>
      <p:grpSp>
        <p:nvGrpSpPr>
          <p:cNvPr id="41" name="Group 28">
            <a:extLst>
              <a:ext uri="{FF2B5EF4-FFF2-40B4-BE49-F238E27FC236}">
                <a16:creationId xmlns:a16="http://schemas.microsoft.com/office/drawing/2014/main" id="{ECE909C3-67BF-E608-7FA1-C24D455E06D1}"/>
              </a:ext>
            </a:extLst>
          </p:cNvPr>
          <p:cNvGrpSpPr>
            <a:grpSpLocks noChangeAspect="1"/>
          </p:cNvGrpSpPr>
          <p:nvPr/>
        </p:nvGrpSpPr>
        <p:grpSpPr>
          <a:xfrm>
            <a:off x="1667489" y="3314909"/>
            <a:ext cx="2738247" cy="2727550"/>
            <a:chOff x="0" y="0"/>
            <a:chExt cx="6502400" cy="6477000"/>
          </a:xfrm>
        </p:grpSpPr>
        <p:sp>
          <p:nvSpPr>
            <p:cNvPr id="42" name="Freeform 29">
              <a:extLst>
                <a:ext uri="{FF2B5EF4-FFF2-40B4-BE49-F238E27FC236}">
                  <a16:creationId xmlns:a16="http://schemas.microsoft.com/office/drawing/2014/main" id="{30FDBAAB-5FFD-C032-89E3-89E4D192400A}"/>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43" name="Freeform 30">
              <a:extLst>
                <a:ext uri="{FF2B5EF4-FFF2-40B4-BE49-F238E27FC236}">
                  <a16:creationId xmlns:a16="http://schemas.microsoft.com/office/drawing/2014/main" id="{2084D707-566A-6EA5-ED35-E0616820B732}"/>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44" name="TextBox 43">
            <a:extLst>
              <a:ext uri="{FF2B5EF4-FFF2-40B4-BE49-F238E27FC236}">
                <a16:creationId xmlns:a16="http://schemas.microsoft.com/office/drawing/2014/main" id="{F6ED0F02-87D7-11E1-A1C2-04270664D8A5}"/>
              </a:ext>
            </a:extLst>
          </p:cNvPr>
          <p:cNvSpPr txBox="1"/>
          <p:nvPr/>
        </p:nvSpPr>
        <p:spPr>
          <a:xfrm>
            <a:off x="1204328" y="6481940"/>
            <a:ext cx="4096342" cy="954107"/>
          </a:xfrm>
          <a:prstGeom prst="rect">
            <a:avLst/>
          </a:prstGeom>
          <a:noFill/>
        </p:spPr>
        <p:txBody>
          <a:bodyPr wrap="square" rtlCol="0">
            <a:spAutoFit/>
          </a:bodyPr>
          <a:lstStyle/>
          <a:p>
            <a:r>
              <a:rPr lang="en-US" sz="2800" b="1" dirty="0">
                <a:solidFill>
                  <a:schemeClr val="bg2"/>
                </a:solidFill>
              </a:rPr>
              <a:t>Andrew Fleming </a:t>
            </a:r>
          </a:p>
          <a:p>
            <a:r>
              <a:rPr lang="en-US" sz="2800" b="1" dirty="0">
                <a:solidFill>
                  <a:schemeClr val="bg2"/>
                </a:solidFill>
              </a:rPr>
              <a:t>(Chief Technical Architect)</a:t>
            </a:r>
            <a:endParaRPr lang="en-IN" sz="2800" b="1" dirty="0">
              <a:solidFill>
                <a:schemeClr val="bg2"/>
              </a:solidFill>
            </a:endParaRPr>
          </a:p>
        </p:txBody>
      </p:sp>
      <p:sp>
        <p:nvSpPr>
          <p:cNvPr id="48" name="TextBox 47">
            <a:extLst>
              <a:ext uri="{FF2B5EF4-FFF2-40B4-BE49-F238E27FC236}">
                <a16:creationId xmlns:a16="http://schemas.microsoft.com/office/drawing/2014/main" id="{0F6F341E-F6C6-28F6-BED1-B63EA61B0295}"/>
              </a:ext>
            </a:extLst>
          </p:cNvPr>
          <p:cNvSpPr txBox="1"/>
          <p:nvPr/>
        </p:nvSpPr>
        <p:spPr>
          <a:xfrm>
            <a:off x="14292775" y="6649805"/>
            <a:ext cx="3462666" cy="1077218"/>
          </a:xfrm>
          <a:prstGeom prst="rect">
            <a:avLst/>
          </a:prstGeom>
          <a:noFill/>
        </p:spPr>
        <p:txBody>
          <a:bodyPr wrap="square" rtlCol="0">
            <a:spAutoFit/>
          </a:bodyPr>
          <a:lstStyle/>
          <a:p>
            <a:r>
              <a:rPr lang="en-IN" sz="3200" b="1" dirty="0">
                <a:solidFill>
                  <a:schemeClr val="bg2"/>
                </a:solidFill>
              </a:rPr>
              <a:t>Harkeerat</a:t>
            </a:r>
          </a:p>
          <a:p>
            <a:r>
              <a:rPr lang="en-IN" sz="3200" b="1" dirty="0">
                <a:solidFill>
                  <a:schemeClr val="bg2"/>
                </a:solidFill>
              </a:rPr>
              <a:t>(Data Analyst)</a:t>
            </a:r>
          </a:p>
        </p:txBody>
      </p:sp>
      <p:pic>
        <p:nvPicPr>
          <p:cNvPr id="50" name="Picture 49">
            <a:extLst>
              <a:ext uri="{FF2B5EF4-FFF2-40B4-BE49-F238E27FC236}">
                <a16:creationId xmlns:a16="http://schemas.microsoft.com/office/drawing/2014/main" id="{829D34E3-B3A9-227F-D9A2-6D52B4DC826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4815" t="35514" r="39630" b="35515"/>
          <a:stretch/>
        </p:blipFill>
        <p:spPr>
          <a:xfrm rot="5400000">
            <a:off x="14039618" y="3398761"/>
            <a:ext cx="2512167" cy="26317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0284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E5CC0715-53B9-3412-BC5C-CE7D166D694A}"/>
              </a:ext>
            </a:extLst>
          </p:cNvPr>
          <p:cNvSpPr txBox="1"/>
          <p:nvPr/>
        </p:nvSpPr>
        <p:spPr>
          <a:xfrm>
            <a:off x="4343400" y="1180291"/>
            <a:ext cx="4002880" cy="1377830"/>
          </a:xfrm>
          <a:prstGeom prst="rect">
            <a:avLst/>
          </a:prstGeom>
          <a:noFill/>
        </p:spPr>
        <p:txBody>
          <a:bodyPr wrap="square" rtlCol="0">
            <a:spAutoFit/>
          </a:bodyPr>
          <a:lstStyle/>
          <a:p>
            <a:endParaRPr lang="en-IN" dirty="0"/>
          </a:p>
        </p:txBody>
      </p:sp>
      <p:sp>
        <p:nvSpPr>
          <p:cNvPr id="41" name="TextBox 40">
            <a:extLst>
              <a:ext uri="{FF2B5EF4-FFF2-40B4-BE49-F238E27FC236}">
                <a16:creationId xmlns:a16="http://schemas.microsoft.com/office/drawing/2014/main" id="{084BD2A3-A271-5400-CC93-33CD42D0E086}"/>
              </a:ext>
            </a:extLst>
          </p:cNvPr>
          <p:cNvSpPr txBox="1"/>
          <p:nvPr/>
        </p:nvSpPr>
        <p:spPr>
          <a:xfrm>
            <a:off x="4495800" y="1332691"/>
            <a:ext cx="4002880" cy="1377830"/>
          </a:xfrm>
          <a:prstGeom prst="rect">
            <a:avLst/>
          </a:prstGeom>
          <a:noFill/>
        </p:spPr>
        <p:txBody>
          <a:bodyPr wrap="square" rtlCol="0">
            <a:spAutoFit/>
          </a:bodyPr>
          <a:lstStyle/>
          <a:p>
            <a:endParaRPr lang="en-IN" dirty="0"/>
          </a:p>
        </p:txBody>
      </p:sp>
      <p:sp>
        <p:nvSpPr>
          <p:cNvPr id="42" name="TextBox 41">
            <a:extLst>
              <a:ext uri="{FF2B5EF4-FFF2-40B4-BE49-F238E27FC236}">
                <a16:creationId xmlns:a16="http://schemas.microsoft.com/office/drawing/2014/main" id="{750901CB-11A7-EE65-BCC7-A96DDDFC7F99}"/>
              </a:ext>
            </a:extLst>
          </p:cNvPr>
          <p:cNvSpPr txBox="1"/>
          <p:nvPr/>
        </p:nvSpPr>
        <p:spPr>
          <a:xfrm>
            <a:off x="4648200" y="1485091"/>
            <a:ext cx="4002880" cy="1377830"/>
          </a:xfrm>
          <a:prstGeom prst="rect">
            <a:avLst/>
          </a:prstGeom>
          <a:noFill/>
        </p:spPr>
        <p:txBody>
          <a:bodyPr wrap="square" rtlCol="0">
            <a:spAutoFit/>
          </a:bodyPr>
          <a:lstStyle/>
          <a:p>
            <a:endParaRPr lang="en-IN" dirty="0"/>
          </a:p>
        </p:txBody>
      </p:sp>
      <p:sp>
        <p:nvSpPr>
          <p:cNvPr id="43" name="TextBox 42">
            <a:extLst>
              <a:ext uri="{FF2B5EF4-FFF2-40B4-BE49-F238E27FC236}">
                <a16:creationId xmlns:a16="http://schemas.microsoft.com/office/drawing/2014/main" id="{FD499235-3C76-522F-3D5A-4BE6B6A71593}"/>
              </a:ext>
            </a:extLst>
          </p:cNvPr>
          <p:cNvSpPr txBox="1"/>
          <p:nvPr/>
        </p:nvSpPr>
        <p:spPr>
          <a:xfrm>
            <a:off x="4217002" y="881976"/>
            <a:ext cx="4002880" cy="1377830"/>
          </a:xfrm>
          <a:prstGeom prst="rect">
            <a:avLst/>
          </a:prstGeom>
          <a:noFill/>
        </p:spPr>
        <p:txBody>
          <a:bodyPr wrap="square" rtlCol="0">
            <a:spAutoFit/>
          </a:bodyPr>
          <a:lstStyle/>
          <a:p>
            <a:endParaRPr lang="en-IN" dirty="0"/>
          </a:p>
        </p:txBody>
      </p:sp>
      <p:sp>
        <p:nvSpPr>
          <p:cNvPr id="44" name="TextBox 43">
            <a:extLst>
              <a:ext uri="{FF2B5EF4-FFF2-40B4-BE49-F238E27FC236}">
                <a16:creationId xmlns:a16="http://schemas.microsoft.com/office/drawing/2014/main" id="{EC4CD738-F939-5572-7BAF-F3F499B95221}"/>
              </a:ext>
            </a:extLst>
          </p:cNvPr>
          <p:cNvSpPr txBox="1"/>
          <p:nvPr/>
        </p:nvSpPr>
        <p:spPr>
          <a:xfrm>
            <a:off x="4441206" y="1105127"/>
            <a:ext cx="7674594" cy="830997"/>
          </a:xfrm>
          <a:prstGeom prst="rect">
            <a:avLst/>
          </a:prstGeom>
          <a:noFill/>
        </p:spPr>
        <p:txBody>
          <a:bodyPr wrap="square" rtlCol="0">
            <a:spAutoFit/>
          </a:bodyPr>
          <a:lstStyle/>
          <a:p>
            <a:r>
              <a:rPr lang="en-IN" sz="4800" b="1" dirty="0">
                <a:solidFill>
                  <a:schemeClr val="bg1"/>
                </a:solidFill>
              </a:rPr>
              <a:t>Understanding the Problem</a:t>
            </a:r>
          </a:p>
        </p:txBody>
      </p:sp>
      <p:sp>
        <p:nvSpPr>
          <p:cNvPr id="46" name="TextBox 45">
            <a:extLst>
              <a:ext uri="{FF2B5EF4-FFF2-40B4-BE49-F238E27FC236}">
                <a16:creationId xmlns:a16="http://schemas.microsoft.com/office/drawing/2014/main" id="{B6229537-A357-6A24-92B4-61D0633E5713}"/>
              </a:ext>
            </a:extLst>
          </p:cNvPr>
          <p:cNvSpPr txBox="1"/>
          <p:nvPr/>
        </p:nvSpPr>
        <p:spPr>
          <a:xfrm>
            <a:off x="6029569" y="2494064"/>
            <a:ext cx="4819598" cy="830997"/>
          </a:xfrm>
          <a:prstGeom prst="rect">
            <a:avLst/>
          </a:prstGeom>
          <a:noFill/>
        </p:spPr>
        <p:txBody>
          <a:bodyPr wrap="square" rtlCol="0">
            <a:spAutoFit/>
          </a:bodyPr>
          <a:lstStyle/>
          <a:p>
            <a:r>
              <a:rPr lang="en-IN" sz="4800" b="1" dirty="0">
                <a:solidFill>
                  <a:schemeClr val="bg1"/>
                </a:solidFill>
              </a:rPr>
              <a:t>Data Cleaning</a:t>
            </a:r>
          </a:p>
        </p:txBody>
      </p:sp>
      <p:sp>
        <p:nvSpPr>
          <p:cNvPr id="47" name="TextBox 46">
            <a:extLst>
              <a:ext uri="{FF2B5EF4-FFF2-40B4-BE49-F238E27FC236}">
                <a16:creationId xmlns:a16="http://schemas.microsoft.com/office/drawing/2014/main" id="{1C4EEA27-80CB-2F54-58C4-BE2860BF5059}"/>
              </a:ext>
            </a:extLst>
          </p:cNvPr>
          <p:cNvSpPr txBox="1"/>
          <p:nvPr/>
        </p:nvSpPr>
        <p:spPr>
          <a:xfrm>
            <a:off x="7891585" y="4204192"/>
            <a:ext cx="5872604" cy="830997"/>
          </a:xfrm>
          <a:prstGeom prst="rect">
            <a:avLst/>
          </a:prstGeom>
          <a:noFill/>
        </p:spPr>
        <p:txBody>
          <a:bodyPr wrap="square" rtlCol="0">
            <a:spAutoFit/>
          </a:bodyPr>
          <a:lstStyle/>
          <a:p>
            <a:r>
              <a:rPr lang="en-IN" sz="4800" b="1" dirty="0">
                <a:solidFill>
                  <a:schemeClr val="bg1"/>
                </a:solidFill>
              </a:rPr>
              <a:t>Data Modelling</a:t>
            </a:r>
          </a:p>
        </p:txBody>
      </p:sp>
      <p:sp>
        <p:nvSpPr>
          <p:cNvPr id="48" name="TextBox 47">
            <a:extLst>
              <a:ext uri="{FF2B5EF4-FFF2-40B4-BE49-F238E27FC236}">
                <a16:creationId xmlns:a16="http://schemas.microsoft.com/office/drawing/2014/main" id="{9D67AF00-2295-A172-0E11-4FDF521CA711}"/>
              </a:ext>
            </a:extLst>
          </p:cNvPr>
          <p:cNvSpPr txBox="1"/>
          <p:nvPr/>
        </p:nvSpPr>
        <p:spPr>
          <a:xfrm>
            <a:off x="9539954" y="5981670"/>
            <a:ext cx="8748046" cy="830997"/>
          </a:xfrm>
          <a:prstGeom prst="rect">
            <a:avLst/>
          </a:prstGeom>
          <a:noFill/>
        </p:spPr>
        <p:txBody>
          <a:bodyPr wrap="square" rtlCol="0">
            <a:spAutoFit/>
          </a:bodyPr>
          <a:lstStyle/>
          <a:p>
            <a:r>
              <a:rPr lang="en-IN" sz="4800" b="1" dirty="0">
                <a:solidFill>
                  <a:schemeClr val="bg1"/>
                </a:solidFill>
              </a:rPr>
              <a:t>Visualization and Data Analysis</a:t>
            </a:r>
          </a:p>
        </p:txBody>
      </p:sp>
      <p:sp>
        <p:nvSpPr>
          <p:cNvPr id="49" name="TextBox 48">
            <a:extLst>
              <a:ext uri="{FF2B5EF4-FFF2-40B4-BE49-F238E27FC236}">
                <a16:creationId xmlns:a16="http://schemas.microsoft.com/office/drawing/2014/main" id="{5F5E2E48-AC94-21FE-2101-3C58D05699AF}"/>
              </a:ext>
            </a:extLst>
          </p:cNvPr>
          <p:cNvSpPr txBox="1"/>
          <p:nvPr/>
        </p:nvSpPr>
        <p:spPr>
          <a:xfrm>
            <a:off x="11506200" y="7733168"/>
            <a:ext cx="6336504" cy="830997"/>
          </a:xfrm>
          <a:prstGeom prst="rect">
            <a:avLst/>
          </a:prstGeom>
          <a:noFill/>
        </p:spPr>
        <p:txBody>
          <a:bodyPr wrap="square" rtlCol="0">
            <a:spAutoFit/>
          </a:bodyPr>
          <a:lstStyle/>
          <a:p>
            <a:r>
              <a:rPr lang="en-IN" sz="4800" b="1" dirty="0">
                <a:solidFill>
                  <a:schemeClr val="bg1"/>
                </a:solidFill>
              </a:rPr>
              <a:t>Insights and Storytelling</a:t>
            </a:r>
          </a:p>
        </p:txBody>
      </p:sp>
      <p:sp>
        <p:nvSpPr>
          <p:cNvPr id="39" name="Arrow: Down 38">
            <a:extLst>
              <a:ext uri="{FF2B5EF4-FFF2-40B4-BE49-F238E27FC236}">
                <a16:creationId xmlns:a16="http://schemas.microsoft.com/office/drawing/2014/main" id="{CCC66D2D-2825-4ECA-7B5C-1B6B3007E5F8}"/>
              </a:ext>
            </a:extLst>
          </p:cNvPr>
          <p:cNvSpPr/>
          <p:nvPr/>
        </p:nvSpPr>
        <p:spPr>
          <a:xfrm>
            <a:off x="12115801" y="406153"/>
            <a:ext cx="5418766" cy="5714927"/>
          </a:xfrm>
          <a:prstGeom prst="downArrow">
            <a:avLst>
              <a:gd name="adj1" fmla="val 50000"/>
              <a:gd name="adj2" fmla="val 4406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TextBox 49">
            <a:extLst>
              <a:ext uri="{FF2B5EF4-FFF2-40B4-BE49-F238E27FC236}">
                <a16:creationId xmlns:a16="http://schemas.microsoft.com/office/drawing/2014/main" id="{7C399583-E5B1-D456-7731-036BE0C4341F}"/>
              </a:ext>
            </a:extLst>
          </p:cNvPr>
          <p:cNvSpPr txBox="1"/>
          <p:nvPr/>
        </p:nvSpPr>
        <p:spPr>
          <a:xfrm>
            <a:off x="12963784" y="1803380"/>
            <a:ext cx="3651364" cy="3139321"/>
          </a:xfrm>
          <a:prstGeom prst="rect">
            <a:avLst/>
          </a:prstGeom>
          <a:noFill/>
        </p:spPr>
        <p:txBody>
          <a:bodyPr wrap="square" rtlCol="0">
            <a:spAutoFit/>
          </a:bodyPr>
          <a:lstStyle/>
          <a:p>
            <a:pPr algn="ctr"/>
            <a:r>
              <a:rPr lang="en-US" sz="6600" spc="-80" dirty="0">
                <a:solidFill>
                  <a:srgbClr val="FFFFFF"/>
                </a:solidFill>
                <a:latin typeface="Graphik Regular" panose="020B0503030202060203" pitchFamily="34" charset="0"/>
              </a:rPr>
              <a:t>Data Analysis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
            <a:extLst>
              <a:ext uri="{FF2B5EF4-FFF2-40B4-BE49-F238E27FC236}">
                <a16:creationId xmlns:a16="http://schemas.microsoft.com/office/drawing/2014/main" id="{30F4636C-1978-8A42-31A6-020DA86EB49E}"/>
              </a:ext>
            </a:extLst>
          </p:cNvPr>
          <p:cNvSpPr txBox="1"/>
          <p:nvPr/>
        </p:nvSpPr>
        <p:spPr>
          <a:xfrm>
            <a:off x="4991394" y="419100"/>
            <a:ext cx="4990806" cy="1231106"/>
          </a:xfrm>
          <a:prstGeom prst="rect">
            <a:avLst/>
          </a:prstGeom>
        </p:spPr>
        <p:txBody>
          <a:bodyPr wrap="square" lIns="0" tIns="0" rIns="0" bIns="0" rtlCol="0" anchor="t">
            <a:spAutoFit/>
          </a:bodyPr>
          <a:lstStyle/>
          <a:p>
            <a:pPr>
              <a:lnSpc>
                <a:spcPts val="9600"/>
              </a:lnSpc>
            </a:pPr>
            <a:r>
              <a:rPr lang="en-US" sz="8000" spc="-80" dirty="0">
                <a:solidFill>
                  <a:schemeClr val="bg1"/>
                </a:solidFill>
                <a:latin typeface="Graphik Regular" panose="020B0503030202060203" pitchFamily="34" charset="0"/>
              </a:rPr>
              <a:t>Insights</a:t>
            </a:r>
          </a:p>
        </p:txBody>
      </p:sp>
      <p:sp>
        <p:nvSpPr>
          <p:cNvPr id="57" name="TextBox 56">
            <a:extLst>
              <a:ext uri="{FF2B5EF4-FFF2-40B4-BE49-F238E27FC236}">
                <a16:creationId xmlns:a16="http://schemas.microsoft.com/office/drawing/2014/main" id="{D3120DD3-8BB0-9BFF-013F-F2875F163C23}"/>
              </a:ext>
            </a:extLst>
          </p:cNvPr>
          <p:cNvSpPr txBox="1"/>
          <p:nvPr/>
        </p:nvSpPr>
        <p:spPr>
          <a:xfrm>
            <a:off x="2438400" y="419100"/>
            <a:ext cx="11125200" cy="1015663"/>
          </a:xfrm>
          <a:prstGeom prst="rect">
            <a:avLst/>
          </a:prstGeom>
          <a:noFill/>
        </p:spPr>
        <p:txBody>
          <a:bodyPr wrap="square" rtlCol="0">
            <a:spAutoFit/>
          </a:bodyPr>
          <a:lstStyle/>
          <a:p>
            <a:pPr algn="ctr"/>
            <a:r>
              <a:rPr lang="en-IN" sz="6000" b="1" dirty="0"/>
              <a:t>Reaction Dataset</a:t>
            </a:r>
          </a:p>
        </p:txBody>
      </p:sp>
      <p:pic>
        <p:nvPicPr>
          <p:cNvPr id="5" name="Picture 4">
            <a:extLst>
              <a:ext uri="{FF2B5EF4-FFF2-40B4-BE49-F238E27FC236}">
                <a16:creationId xmlns:a16="http://schemas.microsoft.com/office/drawing/2014/main" id="{FF7E2D5C-7A00-22F5-6F51-636F8A002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58" y="2552700"/>
            <a:ext cx="16942942" cy="6477000"/>
          </a:xfrm>
          <a:prstGeom prst="rect">
            <a:avLst/>
          </a:prstGeom>
        </p:spPr>
      </p:pic>
    </p:spTree>
    <p:extLst>
      <p:ext uri="{BB962C8B-B14F-4D97-AF65-F5344CB8AC3E}">
        <p14:creationId xmlns:p14="http://schemas.microsoft.com/office/powerpoint/2010/main" val="146561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
            <a:extLst>
              <a:ext uri="{FF2B5EF4-FFF2-40B4-BE49-F238E27FC236}">
                <a16:creationId xmlns:a16="http://schemas.microsoft.com/office/drawing/2014/main" id="{30F4636C-1978-8A42-31A6-020DA86EB49E}"/>
              </a:ext>
            </a:extLst>
          </p:cNvPr>
          <p:cNvSpPr txBox="1"/>
          <p:nvPr/>
        </p:nvSpPr>
        <p:spPr>
          <a:xfrm>
            <a:off x="4991394" y="419100"/>
            <a:ext cx="4990806" cy="1231106"/>
          </a:xfrm>
          <a:prstGeom prst="rect">
            <a:avLst/>
          </a:prstGeom>
        </p:spPr>
        <p:txBody>
          <a:bodyPr wrap="square" lIns="0" tIns="0" rIns="0" bIns="0" rtlCol="0" anchor="t">
            <a:spAutoFit/>
          </a:bodyPr>
          <a:lstStyle/>
          <a:p>
            <a:pPr>
              <a:lnSpc>
                <a:spcPts val="9600"/>
              </a:lnSpc>
            </a:pPr>
            <a:r>
              <a:rPr lang="en-US" sz="8000" spc="-80" dirty="0">
                <a:solidFill>
                  <a:schemeClr val="bg1"/>
                </a:solidFill>
                <a:latin typeface="Graphik Regular" panose="020B0503030202060203" pitchFamily="34" charset="0"/>
              </a:rPr>
              <a:t>Insights</a:t>
            </a:r>
          </a:p>
        </p:txBody>
      </p:sp>
      <p:pic>
        <p:nvPicPr>
          <p:cNvPr id="49" name="Picture 48">
            <a:extLst>
              <a:ext uri="{FF2B5EF4-FFF2-40B4-BE49-F238E27FC236}">
                <a16:creationId xmlns:a16="http://schemas.microsoft.com/office/drawing/2014/main" id="{7B44D8B9-2510-F156-3F91-F9D530AB8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692" y="1997973"/>
            <a:ext cx="4359848" cy="5181600"/>
          </a:xfrm>
          <a:prstGeom prst="rect">
            <a:avLst/>
          </a:prstGeom>
        </p:spPr>
      </p:pic>
      <p:sp>
        <p:nvSpPr>
          <p:cNvPr id="56" name="TextBox 55">
            <a:extLst>
              <a:ext uri="{FF2B5EF4-FFF2-40B4-BE49-F238E27FC236}">
                <a16:creationId xmlns:a16="http://schemas.microsoft.com/office/drawing/2014/main" id="{24DFDF57-45D3-B44C-9E42-E10153AAC78A}"/>
              </a:ext>
            </a:extLst>
          </p:cNvPr>
          <p:cNvSpPr txBox="1"/>
          <p:nvPr/>
        </p:nvSpPr>
        <p:spPr>
          <a:xfrm>
            <a:off x="9160933" y="1821180"/>
            <a:ext cx="2935672" cy="6001643"/>
          </a:xfrm>
          <a:prstGeom prst="rect">
            <a:avLst/>
          </a:prstGeom>
          <a:noFill/>
        </p:spPr>
        <p:txBody>
          <a:bodyPr wrap="square" rtlCol="0">
            <a:spAutoFit/>
          </a:bodyPr>
          <a:lstStyle/>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Animals</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science</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healthy eating</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technology</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food</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culture</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travel</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cooking</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soccer</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education</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fitness</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Studying</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dogs</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tennis</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veganism</a:t>
            </a:r>
            <a:endParaRPr lang="en-IN" sz="2400" b="1" i="0" u="none" strike="noStrike" dirty="0">
              <a:solidFill>
                <a:srgbClr val="883C84"/>
              </a:solidFill>
              <a:effectLst/>
              <a:latin typeface="Arial" panose="020B0604020202020204" pitchFamily="34" charset="0"/>
            </a:endParaRPr>
          </a:p>
          <a:p>
            <a:pPr marL="514350" indent="-514350" algn="l" rtl="0" eaLnBrk="1" fontAlgn="b" latinLnBrk="0" hangingPunct="1">
              <a:spcBef>
                <a:spcPts val="0"/>
              </a:spcBef>
              <a:spcAft>
                <a:spcPts val="0"/>
              </a:spcAft>
              <a:buFont typeface="+mj-lt"/>
              <a:buAutoNum type="arabicPeriod"/>
            </a:pPr>
            <a:r>
              <a:rPr lang="en-IN" sz="2400" b="1" i="0" u="none" strike="noStrike" kern="1200" dirty="0">
                <a:solidFill>
                  <a:srgbClr val="883C84"/>
                </a:solidFill>
                <a:effectLst/>
                <a:latin typeface="Calibri" panose="020F0502020204030204" pitchFamily="34" charset="0"/>
              </a:rPr>
              <a:t>public speaking</a:t>
            </a:r>
            <a:endParaRPr lang="en-IN" sz="2400" b="1" i="0" u="none" strike="noStrike" dirty="0">
              <a:solidFill>
                <a:srgbClr val="883C84"/>
              </a:solidFill>
              <a:effectLst/>
              <a:latin typeface="Arial" panose="020B0604020202020204" pitchFamily="34" charset="0"/>
            </a:endParaRPr>
          </a:p>
        </p:txBody>
      </p:sp>
      <p:sp>
        <p:nvSpPr>
          <p:cNvPr id="57" name="TextBox 56">
            <a:extLst>
              <a:ext uri="{FF2B5EF4-FFF2-40B4-BE49-F238E27FC236}">
                <a16:creationId xmlns:a16="http://schemas.microsoft.com/office/drawing/2014/main" id="{D3120DD3-8BB0-9BFF-013F-F2875F163C23}"/>
              </a:ext>
            </a:extLst>
          </p:cNvPr>
          <p:cNvSpPr txBox="1"/>
          <p:nvPr/>
        </p:nvSpPr>
        <p:spPr>
          <a:xfrm>
            <a:off x="2438400" y="419100"/>
            <a:ext cx="11125200" cy="1015663"/>
          </a:xfrm>
          <a:prstGeom prst="rect">
            <a:avLst/>
          </a:prstGeom>
          <a:noFill/>
        </p:spPr>
        <p:txBody>
          <a:bodyPr wrap="square" rtlCol="0">
            <a:spAutoFit/>
          </a:bodyPr>
          <a:lstStyle/>
          <a:p>
            <a:pPr algn="ctr"/>
            <a:r>
              <a:rPr lang="en-IN" sz="6000" b="1" dirty="0"/>
              <a:t>Unique Categories</a:t>
            </a:r>
          </a:p>
        </p:txBody>
      </p:sp>
      <p:pic>
        <p:nvPicPr>
          <p:cNvPr id="59" name="Picture 58">
            <a:extLst>
              <a:ext uri="{FF2B5EF4-FFF2-40B4-BE49-F238E27FC236}">
                <a16:creationId xmlns:a16="http://schemas.microsoft.com/office/drawing/2014/main" id="{17F1789A-6865-2E33-957D-32CAACDA9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051" y="419100"/>
            <a:ext cx="1752600" cy="1402080"/>
          </a:xfrm>
          <a:prstGeom prst="rect">
            <a:avLst/>
          </a:prstGeom>
        </p:spPr>
      </p:pic>
      <p:pic>
        <p:nvPicPr>
          <p:cNvPr id="61" name="Picture 60">
            <a:extLst>
              <a:ext uri="{FF2B5EF4-FFF2-40B4-BE49-F238E27FC236}">
                <a16:creationId xmlns:a16="http://schemas.microsoft.com/office/drawing/2014/main" id="{948056C5-59AC-3DC4-CFA9-D928A705D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8375" y="2470397"/>
            <a:ext cx="1709143" cy="1367314"/>
          </a:xfrm>
          <a:prstGeom prst="rect">
            <a:avLst/>
          </a:prstGeom>
        </p:spPr>
      </p:pic>
      <p:pic>
        <p:nvPicPr>
          <p:cNvPr id="63" name="Picture 62">
            <a:extLst>
              <a:ext uri="{FF2B5EF4-FFF2-40B4-BE49-F238E27FC236}">
                <a16:creationId xmlns:a16="http://schemas.microsoft.com/office/drawing/2014/main" id="{E599D2BE-9ADA-B1CA-63ED-F22F31435C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61051" y="4229100"/>
            <a:ext cx="1974279" cy="1579423"/>
          </a:xfrm>
          <a:prstGeom prst="rect">
            <a:avLst/>
          </a:prstGeom>
        </p:spPr>
      </p:pic>
      <p:pic>
        <p:nvPicPr>
          <p:cNvPr id="68" name="Picture 67">
            <a:extLst>
              <a:ext uri="{FF2B5EF4-FFF2-40B4-BE49-F238E27FC236}">
                <a16:creationId xmlns:a16="http://schemas.microsoft.com/office/drawing/2014/main" id="{9B6A103E-3B0D-6347-B5BD-2548E2ACBB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22956" y="6083660"/>
            <a:ext cx="2381250" cy="1905000"/>
          </a:xfrm>
          <a:prstGeom prst="rect">
            <a:avLst/>
          </a:prstGeom>
        </p:spPr>
      </p:pic>
      <p:pic>
        <p:nvPicPr>
          <p:cNvPr id="70" name="Picture 69">
            <a:extLst>
              <a:ext uri="{FF2B5EF4-FFF2-40B4-BE49-F238E27FC236}">
                <a16:creationId xmlns:a16="http://schemas.microsoft.com/office/drawing/2014/main" id="{4F56D6A8-8C62-A40B-0441-9E628F6B1A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9007" y="599412"/>
            <a:ext cx="2088376" cy="1670701"/>
          </a:xfrm>
          <a:prstGeom prst="rect">
            <a:avLst/>
          </a:prstGeom>
        </p:spPr>
      </p:pic>
      <p:pic>
        <p:nvPicPr>
          <p:cNvPr id="72" name="Picture 71">
            <a:extLst>
              <a:ext uri="{FF2B5EF4-FFF2-40B4-BE49-F238E27FC236}">
                <a16:creationId xmlns:a16="http://schemas.microsoft.com/office/drawing/2014/main" id="{75C20ECD-1CBC-4BD0-9FC4-208A92BA27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9005" y="2913838"/>
            <a:ext cx="2088378" cy="1670702"/>
          </a:xfrm>
          <a:prstGeom prst="rect">
            <a:avLst/>
          </a:prstGeom>
        </p:spPr>
      </p:pic>
      <p:pic>
        <p:nvPicPr>
          <p:cNvPr id="74" name="Picture 73">
            <a:extLst>
              <a:ext uri="{FF2B5EF4-FFF2-40B4-BE49-F238E27FC236}">
                <a16:creationId xmlns:a16="http://schemas.microsoft.com/office/drawing/2014/main" id="{3055FE00-8119-006E-C3B7-C7ACD0BE09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0085" y="5122333"/>
            <a:ext cx="2267151" cy="1813721"/>
          </a:xfrm>
          <a:prstGeom prst="rect">
            <a:avLst/>
          </a:prstGeom>
        </p:spPr>
      </p:pic>
      <p:pic>
        <p:nvPicPr>
          <p:cNvPr id="78" name="Picture 77">
            <a:extLst>
              <a:ext uri="{FF2B5EF4-FFF2-40B4-BE49-F238E27FC236}">
                <a16:creationId xmlns:a16="http://schemas.microsoft.com/office/drawing/2014/main" id="{AE3E48FA-B282-6C1E-5A16-62B3AE5EF8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5379" y="7489542"/>
            <a:ext cx="2293446" cy="1834757"/>
          </a:xfrm>
          <a:prstGeom prst="rect">
            <a:avLst/>
          </a:prstGeom>
        </p:spPr>
      </p:pic>
      <p:pic>
        <p:nvPicPr>
          <p:cNvPr id="80" name="Picture 79">
            <a:extLst>
              <a:ext uri="{FF2B5EF4-FFF2-40B4-BE49-F238E27FC236}">
                <a16:creationId xmlns:a16="http://schemas.microsoft.com/office/drawing/2014/main" id="{5C5DBDF7-F191-ABFA-3B82-F3D0B49F2F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41079" y="8175153"/>
            <a:ext cx="2240799" cy="1792639"/>
          </a:xfrm>
          <a:prstGeom prst="rect">
            <a:avLst/>
          </a:prstGeom>
        </p:spPr>
      </p:pic>
      <p:pic>
        <p:nvPicPr>
          <p:cNvPr id="82" name="Picture 81">
            <a:extLst>
              <a:ext uri="{FF2B5EF4-FFF2-40B4-BE49-F238E27FC236}">
                <a16:creationId xmlns:a16="http://schemas.microsoft.com/office/drawing/2014/main" id="{0556DE17-A772-B910-CECD-8EB1D232ABF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9146" y="8172290"/>
            <a:ext cx="2053139" cy="1642511"/>
          </a:xfrm>
          <a:prstGeom prst="rect">
            <a:avLst/>
          </a:prstGeom>
        </p:spPr>
      </p:pic>
      <p:pic>
        <p:nvPicPr>
          <p:cNvPr id="84" name="Picture 83">
            <a:extLst>
              <a:ext uri="{FF2B5EF4-FFF2-40B4-BE49-F238E27FC236}">
                <a16:creationId xmlns:a16="http://schemas.microsoft.com/office/drawing/2014/main" id="{05674A1E-C156-7E44-AAFD-5507477E7BE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32620" y="8144256"/>
            <a:ext cx="2279420" cy="1823536"/>
          </a:xfrm>
          <a:prstGeom prst="rect">
            <a:avLst/>
          </a:prstGeom>
        </p:spPr>
      </p:pic>
      <p:pic>
        <p:nvPicPr>
          <p:cNvPr id="86" name="Picture 85">
            <a:extLst>
              <a:ext uri="{FF2B5EF4-FFF2-40B4-BE49-F238E27FC236}">
                <a16:creationId xmlns:a16="http://schemas.microsoft.com/office/drawing/2014/main" id="{FD95D9C8-D557-B00C-9452-44F784B02BD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493027" y="8144256"/>
            <a:ext cx="2381250" cy="1905000"/>
          </a:xfrm>
          <a:prstGeom prst="rect">
            <a:avLst/>
          </a:prstGeom>
        </p:spPr>
      </p:pic>
    </p:spTree>
    <p:extLst>
      <p:ext uri="{BB962C8B-B14F-4D97-AF65-F5344CB8AC3E}">
        <p14:creationId xmlns:p14="http://schemas.microsoft.com/office/powerpoint/2010/main" val="381514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5" name="Chart 34">
            <a:extLst>
              <a:ext uri="{FF2B5EF4-FFF2-40B4-BE49-F238E27FC236}">
                <a16:creationId xmlns:a16="http://schemas.microsoft.com/office/drawing/2014/main" id="{9235D89A-E91A-6362-CB90-EA8F03282CFD}"/>
              </a:ext>
            </a:extLst>
          </p:cNvPr>
          <p:cNvGraphicFramePr/>
          <p:nvPr>
            <p:extLst>
              <p:ext uri="{D42A27DB-BD31-4B8C-83A1-F6EECF244321}">
                <p14:modId xmlns:p14="http://schemas.microsoft.com/office/powerpoint/2010/main" val="2295464305"/>
              </p:ext>
            </p:extLst>
          </p:nvPr>
        </p:nvGraphicFramePr>
        <p:xfrm>
          <a:off x="7239000" y="2738219"/>
          <a:ext cx="10515600" cy="7053481"/>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88C4F607-F94E-F17B-B9D0-F92A573AF41B}"/>
              </a:ext>
            </a:extLst>
          </p:cNvPr>
          <p:cNvSpPr txBox="1"/>
          <p:nvPr/>
        </p:nvSpPr>
        <p:spPr>
          <a:xfrm>
            <a:off x="3733800" y="649485"/>
            <a:ext cx="9525000" cy="1200329"/>
          </a:xfrm>
          <a:prstGeom prst="rect">
            <a:avLst/>
          </a:prstGeom>
          <a:noFill/>
        </p:spPr>
        <p:txBody>
          <a:bodyPr wrap="square" rtlCol="0">
            <a:spAutoFit/>
          </a:bodyPr>
          <a:lstStyle/>
          <a:p>
            <a:pPr algn="ctr"/>
            <a:r>
              <a:rPr lang="en-IN" sz="7200" b="1" dirty="0"/>
              <a:t>Top 5 Category Score</a:t>
            </a:r>
          </a:p>
        </p:txBody>
      </p:sp>
      <p:sp>
        <p:nvSpPr>
          <p:cNvPr id="37" name="TextBox 36">
            <a:extLst>
              <a:ext uri="{FF2B5EF4-FFF2-40B4-BE49-F238E27FC236}">
                <a16:creationId xmlns:a16="http://schemas.microsoft.com/office/drawing/2014/main" id="{0EF3D0A6-759F-8F2D-D3D6-A849BA0C287C}"/>
              </a:ext>
            </a:extLst>
          </p:cNvPr>
          <p:cNvSpPr txBox="1"/>
          <p:nvPr/>
        </p:nvSpPr>
        <p:spPr>
          <a:xfrm>
            <a:off x="1066800" y="3314700"/>
            <a:ext cx="6477000" cy="44480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3200" dirty="0"/>
              <a:t>Maximum </a:t>
            </a:r>
            <a:r>
              <a:rPr lang="en-IN" sz="3200" b="1" dirty="0">
                <a:solidFill>
                  <a:srgbClr val="883C84"/>
                </a:solidFill>
              </a:rPr>
              <a:t>score is 74K</a:t>
            </a:r>
            <a:r>
              <a:rPr lang="en-IN" sz="3200" dirty="0">
                <a:solidFill>
                  <a:srgbClr val="883C84"/>
                </a:solidFill>
              </a:rPr>
              <a:t>+</a:t>
            </a:r>
          </a:p>
          <a:p>
            <a:pPr marL="342900" indent="-342900">
              <a:lnSpc>
                <a:spcPct val="150000"/>
              </a:lnSpc>
              <a:buFont typeface="Arial" panose="020B0604020202020204" pitchFamily="34" charset="0"/>
              <a:buChar char="•"/>
            </a:pPr>
            <a:r>
              <a:rPr lang="en-IN" sz="3200" dirty="0"/>
              <a:t>Most liked Category is ‘Animals’</a:t>
            </a:r>
          </a:p>
          <a:p>
            <a:pPr marL="342900" indent="-342900">
              <a:lnSpc>
                <a:spcPct val="150000"/>
              </a:lnSpc>
              <a:buFont typeface="Arial" panose="020B0604020202020204" pitchFamily="34" charset="0"/>
              <a:buChar char="•"/>
            </a:pPr>
            <a:r>
              <a:rPr lang="en-IN" sz="3200" b="1" dirty="0">
                <a:solidFill>
                  <a:srgbClr val="883C84"/>
                </a:solidFill>
              </a:rPr>
              <a:t>Science </a:t>
            </a:r>
            <a:r>
              <a:rPr lang="en-IN" sz="3200" dirty="0"/>
              <a:t>is the next best liked category with a difference of </a:t>
            </a:r>
            <a:r>
              <a:rPr lang="en-IN" sz="3200" b="1" dirty="0">
                <a:solidFill>
                  <a:srgbClr val="883C84"/>
                </a:solidFill>
              </a:rPr>
              <a:t>~3,700 </a:t>
            </a:r>
            <a:r>
              <a:rPr lang="en-IN" sz="3200" dirty="0"/>
              <a:t>point with Animals</a:t>
            </a:r>
          </a:p>
          <a:p>
            <a:pPr marL="342900" indent="-342900">
              <a:lnSpc>
                <a:spcPct val="150000"/>
              </a:lnSpc>
              <a:buFont typeface="Arial" panose="020B0604020202020204" pitchFamily="34" charset="0"/>
              <a:buChar char="•"/>
            </a:pPr>
            <a:r>
              <a:rPr lang="en-IN" sz="3200" b="1" dirty="0">
                <a:solidFill>
                  <a:schemeClr val="bg2"/>
                </a:solidFill>
              </a:rPr>
              <a:t> </a:t>
            </a:r>
          </a:p>
        </p:txBody>
      </p:sp>
    </p:spTree>
    <p:extLst>
      <p:ext uri="{BB962C8B-B14F-4D97-AF65-F5344CB8AC3E}">
        <p14:creationId xmlns:p14="http://schemas.microsoft.com/office/powerpoint/2010/main" val="1664013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2577</TotalTime>
  <Words>915</Words>
  <Application>Microsoft Office PowerPoint</Application>
  <PresentationFormat>Custom</PresentationFormat>
  <Paragraphs>147</Paragraphs>
  <Slides>16</Slides>
  <Notes>16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Wingdings</vt:lpstr>
      <vt:lpstr>Clear Sans Regular Bold</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Abhay Pathak</cp:lastModifiedBy>
  <cp:revision>9</cp:revision>
  <dcterms:created xsi:type="dcterms:W3CDTF">2006-08-16T00:00:00Z</dcterms:created>
  <dcterms:modified xsi:type="dcterms:W3CDTF">2023-07-03T13:15:10Z</dcterms:modified>
  <dc:identifier>DAEhDyfaYKE</dc:identifier>
</cp:coreProperties>
</file>